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262" r:id="rId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C0F81-6427-49D6-8284-6C5558852000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00F9-84CC-4545-94D7-F92093598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7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00F9-84CC-4545-94D7-F920935988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00F9-84CC-4545-94D7-F920935988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64C6-3C4A-41CC-A7AB-9B55CAF5F5B7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5E07D-E1CD-4F57-98B5-49B1E5A26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5EF3-75E4-47C1-87F5-8BBE740101B5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876AA-1449-4C0F-96AF-7D89F6B5B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5599-8261-4F10-9922-6FD87C215E91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C6B78-C3AC-43E3-8DEB-E4130A4FA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9793B-F4F7-4BB0-8EB4-73258BA42A4E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A79FA-673C-4C63-9566-2FE5388DA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5862-6598-44E9-80F4-FA7237859CD1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8AEE-E66A-43F0-9150-21FEDB2E6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C646B-48BC-4453-BD4E-175081F163C1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423D-0F36-454F-B4DB-D41718C09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48C2-7C83-48AD-8745-9078FE21B323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E5FE-25A9-4D0C-BD7B-B5DA7E5C0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2A89-2C12-476E-B5E5-F5D692F7B894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8688-6E45-44C6-8CC1-4FF5EED15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004F-F55A-491B-8103-8DF711FF240A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7599-7D28-4403-B337-70EF1420E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31A7-BCC6-43A6-9F2D-4D3B7DDD1D04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2328-A827-4991-AD65-8D9FA0A2F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51B2-0F65-46A6-91B4-70F108047F55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9CB4E-737D-49D2-BACD-0D32C2F7B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C9D7DF-74A2-4805-8AE3-9D14B29F1A35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93876D-A931-4584-9781-AFB453BE9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\Documents\BNET\Implementations\Rockland\Cards-Images\Rockland County, NY - Standard Card - C 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28750"/>
            <a:ext cx="3034595" cy="48196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81000" y="999816"/>
            <a:ext cx="388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County of Rockland, </a:t>
            </a:r>
            <a:r>
              <a:rPr lang="en-US" sz="1400" b="1" dirty="0" smtClean="0">
                <a:cs typeface="Times New Roman" pitchFamily="18" charset="0"/>
              </a:rPr>
              <a:t>NY - </a:t>
            </a:r>
            <a:r>
              <a:rPr lang="en-US" sz="1400" b="1" dirty="0" smtClean="0">
                <a:cs typeface="Times New Roman" pitchFamily="18" charset="0"/>
              </a:rPr>
              <a:t>Card </a:t>
            </a:r>
            <a:r>
              <a:rPr lang="en-US" sz="1400" b="1" dirty="0">
                <a:cs typeface="Times New Roman" pitchFamily="18" charset="0"/>
              </a:rPr>
              <a:t>Description</a:t>
            </a:r>
            <a:r>
              <a:rPr lang="en-US" sz="2000" b="1" dirty="0">
                <a:cs typeface="Times New Roman" pitchFamily="18" charset="0"/>
              </a:rPr>
              <a:t>	</a:t>
            </a:r>
            <a:r>
              <a:rPr lang="en-US" sz="1200" b="1" dirty="0">
                <a:cs typeface="Times New Roman" pitchFamily="18" charset="0"/>
              </a:rPr>
              <a:t>		</a:t>
            </a:r>
            <a:endParaRPr lang="en-US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572000" y="136525"/>
            <a:ext cx="4572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r>
              <a:rPr lang="en-US" sz="1400" b="1"/>
              <a:t>OFFICERS SHOULD INSPECT THE FOLLOWING CARD FEATURES TO DETERMINE AUTHENTICITY:</a:t>
            </a:r>
          </a:p>
          <a:p>
            <a:endParaRPr lang="en-US" sz="1400" b="1">
              <a:cs typeface="Times New Roman" pitchFamily="18" charset="0"/>
            </a:endParaRPr>
          </a:p>
          <a:p>
            <a:endParaRPr lang="en-US" sz="1200" b="1" u="sng">
              <a:cs typeface="Times New Roman" pitchFamily="18" charset="0"/>
            </a:endParaRPr>
          </a:p>
          <a:p>
            <a:r>
              <a:rPr lang="en-US" sz="1200" b="1" u="sng">
                <a:cs typeface="Times New Roman" pitchFamily="18" charset="0"/>
              </a:rPr>
              <a:t>Program Region</a:t>
            </a:r>
            <a:r>
              <a:rPr lang="en-US" sz="1200">
                <a:cs typeface="Times New Roman" pitchFamily="18" charset="0"/>
              </a:rPr>
              <a:t> – Indicates the jurisdiction of issue</a:t>
            </a:r>
            <a:endParaRPr lang="en-US" sz="1200" b="1" u="sng">
              <a:cs typeface="Times New Roman" pitchFamily="18" charset="0"/>
            </a:endParaRPr>
          </a:p>
          <a:p>
            <a:endParaRPr lang="en-US" sz="1200" b="1" u="sng">
              <a:cs typeface="Times New Roman" pitchFamily="18" charset="0"/>
            </a:endParaRPr>
          </a:p>
          <a:p>
            <a:r>
              <a:rPr lang="en-US" sz="1200" b="1" u="sng">
                <a:cs typeface="Times New Roman" pitchFamily="18" charset="0"/>
              </a:rPr>
              <a:t>Access Level</a:t>
            </a:r>
            <a:r>
              <a:rPr lang="en-US" sz="1200" u="sng">
                <a:cs typeface="Times New Roman" pitchFamily="18" charset="0"/>
              </a:rPr>
              <a:t> </a:t>
            </a:r>
            <a:r>
              <a:rPr lang="en-US" sz="1200">
                <a:cs typeface="Times New Roman" pitchFamily="18" charset="0"/>
              </a:rPr>
              <a:t>–ensure card corresponds to announced level of activation (Access Level B or C)</a:t>
            </a:r>
          </a:p>
          <a:p>
            <a:endParaRPr lang="en-US" sz="1200" b="1" u="sng">
              <a:cs typeface="Times New Roman" pitchFamily="18" charset="0"/>
            </a:endParaRPr>
          </a:p>
          <a:p>
            <a:r>
              <a:rPr lang="en-US" sz="1200" b="1" u="sng">
                <a:cs typeface="Times New Roman" pitchFamily="18" charset="0"/>
              </a:rPr>
              <a:t>Photo</a:t>
            </a:r>
            <a:r>
              <a:rPr lang="en-US" sz="1200">
                <a:cs typeface="Times New Roman" pitchFamily="18" charset="0"/>
              </a:rPr>
              <a:t> – ensures  identity of the cardholder</a:t>
            </a:r>
          </a:p>
          <a:p>
            <a:pPr>
              <a:lnSpc>
                <a:spcPts val="700"/>
              </a:lnSpc>
            </a:pPr>
            <a:endParaRPr lang="en-US" sz="1200">
              <a:cs typeface="Times New Roman" pitchFamily="18" charset="0"/>
            </a:endParaRPr>
          </a:p>
          <a:p>
            <a:pPr eaLnBrk="0" hangingPunct="0">
              <a:lnSpc>
                <a:spcPts val="700"/>
              </a:lnSpc>
            </a:pPr>
            <a:endParaRPr lang="en-US" sz="1200"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cs typeface="Times New Roman" pitchFamily="18" charset="0"/>
              </a:rPr>
              <a:t>Industry Affiliation </a:t>
            </a:r>
            <a:r>
              <a:rPr lang="en-US" sz="1200" b="1">
                <a:cs typeface="Times New Roman" pitchFamily="18" charset="0"/>
              </a:rPr>
              <a:t>– </a:t>
            </a:r>
            <a:r>
              <a:rPr lang="en-US" sz="1200">
                <a:cs typeface="Times New Roman" pitchFamily="18" charset="0"/>
              </a:rPr>
              <a:t>Indicates business sector affiliation</a:t>
            </a:r>
            <a:r>
              <a:rPr lang="en-US" sz="1200" b="1" u="sng">
                <a:cs typeface="Times New Roman" pitchFamily="18" charset="0"/>
              </a:rPr>
              <a:t> </a:t>
            </a:r>
          </a:p>
          <a:p>
            <a:pPr eaLnBrk="0" hangingPunct="0"/>
            <a:endParaRPr lang="en-US" sz="1200" b="1" u="sng"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cs typeface="Times New Roman" pitchFamily="18" charset="0"/>
              </a:rPr>
              <a:t>Organization Name</a:t>
            </a:r>
            <a:r>
              <a:rPr lang="en-US" sz="1200">
                <a:cs typeface="Times New Roman" pitchFamily="18" charset="0"/>
              </a:rPr>
              <a:t> - Shows name of employer</a:t>
            </a:r>
          </a:p>
          <a:p>
            <a:pPr eaLnBrk="0" hangingPunct="0"/>
            <a:endParaRPr lang="en-US" sz="1200" b="1" u="sng"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cs typeface="Times New Roman" pitchFamily="18" charset="0"/>
              </a:rPr>
              <a:t>Expiration Date</a:t>
            </a:r>
            <a:r>
              <a:rPr lang="en-US" sz="1200" u="sng">
                <a:cs typeface="Times New Roman" pitchFamily="18" charset="0"/>
              </a:rPr>
              <a:t> </a:t>
            </a:r>
            <a:r>
              <a:rPr lang="en-US" sz="1200">
                <a:cs typeface="Times New Roman" pitchFamily="18" charset="0"/>
              </a:rPr>
              <a:t>– ensures validity of card</a:t>
            </a:r>
          </a:p>
          <a:p>
            <a:pPr eaLnBrk="0" hangingPunct="0"/>
            <a:endParaRPr lang="en-US" sz="1200" b="1" u="sng"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cs typeface="Times New Roman" pitchFamily="18" charset="0"/>
              </a:rPr>
              <a:t>Cardholders Name</a:t>
            </a:r>
            <a:r>
              <a:rPr lang="en-US" sz="1200" b="1">
                <a:cs typeface="Times New Roman" pitchFamily="18" charset="0"/>
              </a:rPr>
              <a:t> </a:t>
            </a:r>
            <a:r>
              <a:rPr lang="en-US" sz="1200">
                <a:cs typeface="Times New Roman" pitchFamily="18" charset="0"/>
              </a:rPr>
              <a:t>- can be held against a second form of ID if necessary</a:t>
            </a:r>
          </a:p>
          <a:p>
            <a:pPr eaLnBrk="0" hangingPunct="0">
              <a:lnSpc>
                <a:spcPts val="700"/>
              </a:lnSpc>
            </a:pPr>
            <a:endParaRPr lang="en-US" sz="1200">
              <a:cs typeface="Times New Roman" pitchFamily="18" charset="0"/>
            </a:endParaRPr>
          </a:p>
          <a:p>
            <a:pPr eaLnBrk="0" hangingPunct="0">
              <a:lnSpc>
                <a:spcPts val="700"/>
              </a:lnSpc>
            </a:pPr>
            <a:endParaRPr lang="en-US" sz="1200" b="1" u="sng"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cs typeface="Times New Roman" pitchFamily="18" charset="0"/>
              </a:rPr>
              <a:t>Security Features</a:t>
            </a:r>
            <a:r>
              <a:rPr lang="en-US" sz="1200" b="1">
                <a:cs typeface="Times New Roman" pitchFamily="18" charset="0"/>
              </a:rPr>
              <a:t>-  </a:t>
            </a:r>
          </a:p>
          <a:p>
            <a:pPr marL="517525" lvl="1" indent="-60325" eaLnBrk="0" hangingPunct="0">
              <a:buFont typeface="Arial" charset="0"/>
              <a:buChar char="•"/>
            </a:pPr>
            <a:r>
              <a:rPr lang="en-US" sz="1200" b="1">
                <a:cs typeface="Times New Roman" pitchFamily="18" charset="0"/>
              </a:rPr>
              <a:t>Holographic laminate </a:t>
            </a:r>
            <a:r>
              <a:rPr lang="en-US" sz="1200">
                <a:cs typeface="Times New Roman" pitchFamily="18" charset="0"/>
              </a:rPr>
              <a:t>(not shown)  embedded with the “CEAS” logo across the card</a:t>
            </a:r>
          </a:p>
          <a:p>
            <a:pPr marL="517525" lvl="1" indent="-60325" eaLnBrk="0" hangingPunct="0">
              <a:buFont typeface="Arial" charset="0"/>
              <a:buChar char="•"/>
            </a:pPr>
            <a:r>
              <a:rPr lang="en-US" sz="1200" b="1">
                <a:cs typeface="Times New Roman" pitchFamily="18" charset="0"/>
              </a:rPr>
              <a:t>Micro text lettering and design pattern </a:t>
            </a:r>
            <a:r>
              <a:rPr lang="en-US" sz="1200">
                <a:cs typeface="Times New Roman" pitchFamily="18" charset="0"/>
              </a:rPr>
              <a:t>in the cardholders name panel with the “CEAS” logo</a:t>
            </a:r>
          </a:p>
          <a:p>
            <a:pPr eaLnBrk="0" hangingPunct="0">
              <a:lnSpc>
                <a:spcPts val="700"/>
              </a:lnSpc>
            </a:pPr>
            <a:endParaRPr lang="en-US" sz="1200"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cs typeface="Times New Roman" pitchFamily="18" charset="0"/>
              </a:rPr>
              <a:t>Access Address</a:t>
            </a:r>
            <a:r>
              <a:rPr lang="en-US" sz="1200" u="sng">
                <a:cs typeface="Times New Roman" pitchFamily="18" charset="0"/>
              </a:rPr>
              <a:t> </a:t>
            </a:r>
            <a:r>
              <a:rPr lang="en-US" sz="1200">
                <a:cs typeface="Times New Roman" pitchFamily="18" charset="0"/>
              </a:rPr>
              <a:t>– ensure location is within the restricted area being accessed. </a:t>
            </a:r>
          </a:p>
          <a:p>
            <a:pPr eaLnBrk="0" hangingPunct="0">
              <a:lnSpc>
                <a:spcPts val="700"/>
              </a:lnSpc>
            </a:pPr>
            <a:endParaRPr lang="en-US" sz="1200" b="1" u="sng">
              <a:cs typeface="Times New Roman" pitchFamily="18" charset="0"/>
            </a:endParaRPr>
          </a:p>
          <a:p>
            <a:pPr eaLnBrk="0" hangingPunct="0">
              <a:lnSpc>
                <a:spcPts val="800"/>
              </a:lnSpc>
            </a:pPr>
            <a:endParaRPr lang="en-US" sz="1200"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cs typeface="Times New Roman" pitchFamily="18" charset="0"/>
              </a:rPr>
              <a:t>City Seal</a:t>
            </a:r>
            <a:r>
              <a:rPr lang="en-US" sz="1200">
                <a:cs typeface="Times New Roman" pitchFamily="18" charset="0"/>
              </a:rPr>
              <a:t> – Should be consistent with the program region name at the top of the card</a:t>
            </a:r>
          </a:p>
          <a:p>
            <a:pPr eaLnBrk="0" hangingPunct="0"/>
            <a:endParaRPr lang="en-US" sz="1200" b="1" u="sng"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cs typeface="Times New Roman" pitchFamily="18" charset="0"/>
              </a:rPr>
              <a:t>CEAS logo, Indentifier and Bar Code</a:t>
            </a:r>
            <a:r>
              <a:rPr lang="en-US" sz="1200">
                <a:cs typeface="Times New Roman" pitchFamily="18" charset="0"/>
              </a:rPr>
              <a:t> – This identification number/bar code if checked electronically will authenticate the validity of the card</a:t>
            </a:r>
            <a:endParaRPr lang="en-US" sz="1200" b="1" u="sng"/>
          </a:p>
          <a:p>
            <a:pPr eaLnBrk="0" hangingPunct="0"/>
            <a:endParaRPr lang="en-US" sz="1400"/>
          </a:p>
          <a:p>
            <a:pPr eaLnBrk="0" hangingPunct="0"/>
            <a:endParaRPr lang="en-US"/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990600" y="6443663"/>
            <a:ext cx="2133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Front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209800" y="1143000"/>
            <a:ext cx="2362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276600" y="1524000"/>
            <a:ext cx="1295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3429000" y="3124200"/>
            <a:ext cx="1143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2209800" y="3505200"/>
            <a:ext cx="2362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3352800" y="2362200"/>
            <a:ext cx="1219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3429000" y="4038600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3429000" y="4038600"/>
            <a:ext cx="1143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3429000" y="28194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48200" y="685800"/>
            <a:ext cx="426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2133600" y="2057400"/>
            <a:ext cx="2438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124200" y="5105400"/>
            <a:ext cx="1447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2590800" y="4572000"/>
            <a:ext cx="1981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1371600" y="5638800"/>
            <a:ext cx="3200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>
            <a:off x="3581400" y="5791200"/>
            <a:ext cx="990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0" name="Picture 76" descr="CEAS_final_s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499" y="304800"/>
            <a:ext cx="2438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495942" y="5370444"/>
            <a:ext cx="2438400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763" algn="ctr" eaLnBrk="0" hangingPunct="0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Card Back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  <a:p>
            <a:pPr marL="0" lvl="1" indent="4763" eaLnBrk="0" hangingPunct="0">
              <a:lnSpc>
                <a:spcPts val="1100"/>
              </a:lnSpc>
            </a:pPr>
            <a:endParaRPr lang="en-US" sz="1000" dirty="0" smtClean="0">
              <a:latin typeface="Calibri" pitchFamily="34" charset="0"/>
              <a:cs typeface="Times New Roman" pitchFamily="18" charset="0"/>
            </a:endParaRPr>
          </a:p>
          <a:p>
            <a:pPr marL="0" lvl="1" indent="4763" algn="just" eaLnBrk="0" hangingPunct="0">
              <a:lnSpc>
                <a:spcPts val="11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The back of all CEAS cards contain a disclaimer, the BNET logo, magnetic stripe, bar code and return address.  The serial number at the bottom of the card should be the same as the CEAS identifier on the front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570133" y="4326467"/>
            <a:ext cx="1871134" cy="2971800"/>
          </a:xfrm>
          <a:prstGeom prst="rect">
            <a:avLst/>
          </a:prstGeom>
          <a:noFill/>
          <a:ln w="9525">
            <a:solidFill>
              <a:schemeClr val="tx1">
                <a:alpha val="97000"/>
              </a:schemeClr>
            </a:solidFill>
            <a:miter lim="800000"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6172200" y="225552"/>
            <a:ext cx="2514600" cy="4545838"/>
            <a:chOff x="6172200" y="225552"/>
            <a:chExt cx="2514600" cy="4545838"/>
          </a:xfrm>
        </p:grpSpPr>
        <p:sp>
          <p:nvSpPr>
            <p:cNvPr id="10" name="Rectangle 9"/>
            <p:cNvSpPr/>
            <p:nvPr/>
          </p:nvSpPr>
          <p:spPr>
            <a:xfrm>
              <a:off x="6248400" y="4114800"/>
              <a:ext cx="2438400" cy="656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eaLnBrk="0" hangingPunct="0">
                <a:lnSpc>
                  <a:spcPts val="1100"/>
                </a:lnSpc>
              </a:pPr>
              <a:r>
                <a:rPr lang="en-US" sz="1400" b="1" u="sng" dirty="0" smtClean="0">
                  <a:latin typeface="Arial" pitchFamily="34" charset="0"/>
                  <a:cs typeface="Arial" pitchFamily="34" charset="0"/>
                </a:rPr>
                <a:t>All Area Access Card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lvl="1" algn="ctr" eaLnBrk="0" hangingPunct="0">
                <a:lnSpc>
                  <a:spcPts val="1100"/>
                </a:lnSpc>
              </a:pPr>
              <a:endParaRPr lang="en-US" sz="1100" dirty="0" smtClean="0">
                <a:latin typeface="Arial" pitchFamily="34" charset="0"/>
                <a:cs typeface="Arial" pitchFamily="34" charset="0"/>
              </a:endParaRPr>
            </a:p>
            <a:p>
              <a:pPr marL="0" lvl="1" algn="just" eaLnBrk="0" hangingPunct="0">
                <a:lnSpc>
                  <a:spcPts val="1100"/>
                </a:lnSpc>
              </a:pP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Indicates that the cardholder’s entry is NOT address restrictive.</a:t>
              </a:r>
            </a:p>
          </p:txBody>
        </p:sp>
        <p:pic>
          <p:nvPicPr>
            <p:cNvPr id="18" name="Picture 17" descr="Rockland County, NY - All Area Access Card - C 2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2200" y="225552"/>
              <a:ext cx="2400808" cy="381304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63500" dir="18900000" algn="b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381000" y="239083"/>
            <a:ext cx="2438400" cy="5704517"/>
            <a:chOff x="381000" y="239083"/>
            <a:chExt cx="2438400" cy="570451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796" y="239083"/>
              <a:ext cx="2400808" cy="3813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635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Rectangle 18"/>
            <p:cNvSpPr/>
            <p:nvPr/>
          </p:nvSpPr>
          <p:spPr>
            <a:xfrm>
              <a:off x="381000" y="4084117"/>
              <a:ext cx="2438400" cy="1859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4763" algn="ctr" eaLnBrk="0" hangingPunct="0"/>
              <a:r>
                <a:rPr lang="en-US" sz="1400" b="1" u="sng" dirty="0" smtClean="0">
                  <a:latin typeface="Arial" pitchFamily="34" charset="0"/>
                  <a:cs typeface="Arial" pitchFamily="34" charset="0"/>
                </a:rPr>
                <a:t>NYS Insurance Adjuster</a:t>
              </a:r>
              <a:endParaRPr lang="en-US" sz="1400" dirty="0" smtClean="0">
                <a:latin typeface="Arial" pitchFamily="34" charset="0"/>
                <a:cs typeface="Arial" pitchFamily="34" charset="0"/>
              </a:endParaRPr>
            </a:p>
            <a:p>
              <a:pPr marL="0" lvl="1" indent="4763" eaLnBrk="0" hangingPunct="0">
                <a:lnSpc>
                  <a:spcPts val="1100"/>
                </a:lnSpc>
              </a:pPr>
              <a:endParaRPr lang="en-US" sz="1000" dirty="0" smtClean="0">
                <a:latin typeface="Calibri" pitchFamily="34" charset="0"/>
                <a:cs typeface="Times New Roman" pitchFamily="18" charset="0"/>
              </a:endParaRPr>
            </a:p>
            <a:p>
              <a:pPr marL="0" lvl="1" indent="4763" algn="just" eaLnBrk="0" hangingPunct="0">
                <a:lnSpc>
                  <a:spcPts val="1100"/>
                </a:lnSpc>
              </a:pP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In cooperation with the NYS Insurance Department a limited amount of Insurance Adjuster CEAS cards have been issued to companies that insure property in New York State.  </a:t>
              </a:r>
              <a:r>
                <a:rPr lang="en-US" sz="1100" u="sng" dirty="0" smtClean="0">
                  <a:latin typeface="Arial" pitchFamily="34" charset="0"/>
                  <a:cs typeface="Arial" pitchFamily="34" charset="0"/>
                </a:rPr>
                <a:t>These cards are generic in nature and must be accompanied by identification from the employer listed in the “Organization” field on the card</a:t>
              </a: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43542" y="225552"/>
            <a:ext cx="2590800" cy="5144892"/>
            <a:chOff x="3343542" y="225552"/>
            <a:chExt cx="2590800" cy="5144892"/>
          </a:xfrm>
        </p:grpSpPr>
        <p:pic>
          <p:nvPicPr>
            <p:cNvPr id="15" name="Picture 14" descr="Rockland County, NY - Multi Facility Card - B 3M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0385" y="225552"/>
              <a:ext cx="2400815" cy="381304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635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3343542" y="4075218"/>
              <a:ext cx="2590800" cy="1295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4763" algn="ctr" eaLnBrk="0" hangingPunct="0"/>
              <a:r>
                <a:rPr lang="en-US" sz="1400" b="1" u="sng" dirty="0" smtClean="0">
                  <a:latin typeface="Arial" pitchFamily="34" charset="0"/>
                  <a:cs typeface="Arial" pitchFamily="34" charset="0"/>
                </a:rPr>
                <a:t>Multi-Facility Card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lvl="1" indent="4763" algn="just" eaLnBrk="0" hangingPunct="0">
                <a:lnSpc>
                  <a:spcPts val="1100"/>
                </a:lnSpc>
              </a:pPr>
              <a:endParaRPr lang="en-US" sz="1000" dirty="0" smtClean="0">
                <a:latin typeface="Calibri" pitchFamily="34" charset="0"/>
                <a:cs typeface="Times New Roman" pitchFamily="18" charset="0"/>
              </a:endParaRPr>
            </a:p>
            <a:p>
              <a:pPr marL="0" lvl="1" indent="4763" algn="just" eaLnBrk="0" hangingPunct="0">
                <a:lnSpc>
                  <a:spcPts val="1100"/>
                </a:lnSpc>
              </a:pP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Indicates the Cardholder is authorized to access more than one facility.  The card will display the primary company address. Additional facility addresses can be verified through BNET if necessary. 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327</Words>
  <Application>Microsoft Office PowerPoint</Application>
  <PresentationFormat>On-screen Show (4:3)</PresentationFormat>
  <Paragraphs>45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Picarillo</dc:creator>
  <cp:lastModifiedBy>Peter</cp:lastModifiedBy>
  <cp:revision>40</cp:revision>
  <dcterms:created xsi:type="dcterms:W3CDTF">2007-05-16T18:19:33Z</dcterms:created>
  <dcterms:modified xsi:type="dcterms:W3CDTF">2011-08-25T16:47:24Z</dcterms:modified>
</cp:coreProperties>
</file>