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0F81-6427-49D6-8284-6C5558852000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00F9-84CC-4545-94D7-F92093598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4C6-3C4A-41CC-A7AB-9B55CAF5F5B7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07D-E1CD-4F57-98B5-49B1E5A2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EF3-75E4-47C1-87F5-8BBE740101B5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6AA-1449-4C0F-96AF-7D89F6B5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599-8261-4F10-9922-6FD87C215E91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6B78-C3AC-43E3-8DEB-E4130A4F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93B-F4F7-4BB0-8EB4-73258BA42A4E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79FA-673C-4C63-9566-2FE5388DA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862-6598-44E9-80F4-FA7237859CD1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AEE-E66A-43F0-9150-21FEDB2E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46B-48BC-4453-BD4E-175081F163C1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23D-0F36-454F-B4DB-D41718C09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8C2-7C83-48AD-8745-9078FE21B323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5FE-25A9-4D0C-BD7B-B5DA7E5C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A89-2C12-476E-B5E5-F5D692F7B894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8688-6E45-44C6-8CC1-4FF5EED1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004F-F55A-491B-8103-8DF711FF240A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599-7D28-4403-B337-70EF1420E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1A7-BCC6-43A6-9F2D-4D3B7DDD1D04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28-A827-4991-AD65-8D9FA0A2F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51B2-0F65-46A6-91B4-70F108047F55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CB4E-737D-49D2-BACD-0D32C2F7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9D7DF-74A2-4805-8AE3-9D14B29F1A35}" type="datetimeFigureOut">
              <a:rPr lang="en-US"/>
              <a:pPr>
                <a:defRPr/>
              </a:pPr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876D-A931-4584-9781-AFB453BE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3" y="1356433"/>
            <a:ext cx="3160776" cy="5020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28600" y="984449"/>
            <a:ext cx="381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City of </a:t>
            </a:r>
            <a:r>
              <a:rPr lang="en-US" sz="1400" b="1" dirty="0" smtClean="0">
                <a:solidFill>
                  <a:prstClr val="black"/>
                </a:solidFill>
                <a:cs typeface="Times New Roman" pitchFamily="18" charset="0"/>
              </a:rPr>
              <a:t>Providence, RI - Card 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Description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cs typeface="Times New Roman" pitchFamily="18" charset="0"/>
              </a:rPr>
              <a:t>	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0" y="136525"/>
            <a:ext cx="4572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400" b="1">
                <a:solidFill>
                  <a:prstClr val="black"/>
                </a:solidFill>
              </a:rPr>
              <a:t>OFFICERS SHOULD INSPECT THE FOLLOWING CARD FEATURES TO DETERMINE AUTHENTICITY:</a:t>
            </a:r>
          </a:p>
          <a:p>
            <a:endParaRPr lang="en-US" sz="1400" b="1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Program Region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Indicates the jurisdiction of issue</a:t>
            </a: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Access Level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–ensure card corresponds to announced level of activation (Access Level B or C)</a:t>
            </a: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Photo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ensures  identity of the cardholder</a:t>
            </a:r>
          </a:p>
          <a:p>
            <a:pPr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Industry Affiliation 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–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Indicates business sector affiliation</a:t>
            </a:r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Organization Name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- Shows name of employer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Expiration Date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 ensures validity of card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Cardholders Name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- can be held against a second form of ID if necessary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Security Features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-  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Holographic laminate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(not shown)  embedded with the “CEAS” logo across the card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Micro text lettering and design pattern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in the cardholders name panel with the “CEAS” logo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Access Address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 ensure location is within the restricted area being accessed. </a:t>
            </a:r>
          </a:p>
          <a:p>
            <a:pPr eaLnBrk="0" hangingPunct="0">
              <a:lnSpc>
                <a:spcPts val="700"/>
              </a:lnSpc>
            </a:pP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8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City Seal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Should be consistent with the program region name at the top of the card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CEAS logo, Indentifier and Bar Code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This identification number/bar code if checked electronically will authenticate the validity of the card</a:t>
            </a:r>
            <a:endParaRPr lang="en-US" sz="1200" b="1" u="sng">
              <a:solidFill>
                <a:prstClr val="black"/>
              </a:solidFill>
            </a:endParaRPr>
          </a:p>
          <a:p>
            <a:pPr eaLnBrk="0" hangingPunct="0"/>
            <a:endParaRPr lang="en-US" sz="1400">
              <a:solidFill>
                <a:prstClr val="black"/>
              </a:solidFill>
            </a:endParaRPr>
          </a:p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9906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Calibri" pitchFamily="34" charset="0"/>
              </a:rPr>
              <a:t>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09800" y="11430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15240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29000" y="31242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35052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52800" y="23622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429000" y="40386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9000" y="40386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819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685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0574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124200" y="5105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45720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1371600" y="5638800"/>
            <a:ext cx="3200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581400" y="5791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76" descr="CEAS_final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33" y="30480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52800" y="4876800"/>
            <a:ext cx="5638800" cy="1981200"/>
            <a:chOff x="3352800" y="4876800"/>
            <a:chExt cx="56388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3352800" y="5421709"/>
              <a:ext cx="2438400" cy="1436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hangingPunct="0"/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Card Back</a:t>
              </a:r>
              <a:endPara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4763" eaLnBrk="0" hangingPunct="0">
                <a:lnSpc>
                  <a:spcPts val="1100"/>
                </a:lnSpc>
              </a:pPr>
              <a:endParaRPr lang="en-US" sz="10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endParaRPr>
            </a:p>
            <a:p>
              <a:pPr marL="0" lvl="1" indent="4763" algn="just" eaLnBrk="0" hangingPunct="0">
                <a:lnSpc>
                  <a:spcPts val="1100"/>
                </a:lnSpc>
              </a:pPr>
              <a:r>
                <a:rPr lang="en-US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The back of all CEAS cards contain a disclaimer, the BNET logo, magnetic stripe, bar code and return address.  The serial number at the bottom of the card should be the same as the CEAS identifier on the front</a:t>
              </a:r>
              <a:endPara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570133" y="4326467"/>
              <a:ext cx="1871134" cy="2971800"/>
            </a:xfrm>
            <a:prstGeom prst="rect">
              <a:avLst/>
            </a:prstGeom>
            <a:noFill/>
            <a:ln w="9525">
              <a:solidFill>
                <a:schemeClr val="tx1">
                  <a:alpha val="97000"/>
                </a:schemeClr>
              </a:solidFill>
              <a:miter lim="800000"/>
              <a:headEnd/>
              <a:tailEnd/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457200" y="228600"/>
            <a:ext cx="2514600" cy="5257800"/>
            <a:chOff x="457200" y="228600"/>
            <a:chExt cx="2514600" cy="5257800"/>
          </a:xfrm>
        </p:grpSpPr>
        <p:sp>
          <p:nvSpPr>
            <p:cNvPr id="9" name="Rectangle 8"/>
            <p:cNvSpPr/>
            <p:nvPr/>
          </p:nvSpPr>
          <p:spPr>
            <a:xfrm>
              <a:off x="457200" y="4124489"/>
              <a:ext cx="251460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u="sng" dirty="0" smtClean="0">
                  <a:solidFill>
                    <a:prstClr val="black"/>
                  </a:solidFill>
                </a:rPr>
                <a:t>Flex Card</a:t>
              </a:r>
            </a:p>
            <a:p>
              <a:pPr>
                <a:lnSpc>
                  <a:spcPts val="1100"/>
                </a:lnSpc>
              </a:pPr>
              <a:endParaRPr lang="en-US" sz="1100" b="1" u="sng" dirty="0">
                <a:solidFill>
                  <a:prstClr val="black"/>
                </a:solidFill>
              </a:endParaRPr>
            </a:p>
            <a:p>
              <a:pPr algn="just">
                <a:lnSpc>
                  <a:spcPts val="1100"/>
                </a:lnSpc>
              </a:pPr>
              <a:r>
                <a:rPr lang="en-US" sz="1100" dirty="0" smtClean="0">
                  <a:solidFill>
                    <a:prstClr val="black"/>
                  </a:solidFill>
                </a:rPr>
                <a:t>Have no photograph but are assigned to a specific company. The Flex Card MUST be accompanied by another form of government issued photo identification and/or </a:t>
              </a:r>
              <a:r>
                <a:rPr lang="en-US" sz="1100" u="sng" dirty="0" smtClean="0">
                  <a:solidFill>
                    <a:prstClr val="black"/>
                  </a:solidFill>
                </a:rPr>
                <a:t>proof of employment by the Organization listed  on the face of the Card</a:t>
              </a:r>
              <a:r>
                <a:rPr lang="en-US" u="sng" dirty="0" smtClean="0">
                  <a:solidFill>
                    <a:prstClr val="black"/>
                  </a:solidFill>
                </a:rPr>
                <a:t>.</a:t>
              </a:r>
              <a:r>
                <a:rPr lang="en-US" i="1" u="sng" dirty="0" smtClean="0">
                  <a:solidFill>
                    <a:prstClr val="black"/>
                  </a:solidFill>
                </a:rPr>
                <a:t> </a:t>
              </a:r>
              <a:endParaRPr lang="en-US" b="1" u="sng" dirty="0">
                <a:solidFill>
                  <a:prstClr val="black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96" y="228600"/>
              <a:ext cx="2400808" cy="3813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172200" y="229340"/>
            <a:ext cx="2514600" cy="4542050"/>
            <a:chOff x="6172200" y="229340"/>
            <a:chExt cx="2514600" cy="4542050"/>
          </a:xfrm>
        </p:grpSpPr>
        <p:sp>
          <p:nvSpPr>
            <p:cNvPr id="10" name="Rectangle 9"/>
            <p:cNvSpPr/>
            <p:nvPr/>
          </p:nvSpPr>
          <p:spPr>
            <a:xfrm>
              <a:off x="6248400" y="4114800"/>
              <a:ext cx="2438400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0" hangingPunct="0">
                <a:lnSpc>
                  <a:spcPts val="1100"/>
                </a:lnSpc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All Area Access Card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algn="ctr" eaLnBrk="0" hangingPunct="0">
                <a:lnSpc>
                  <a:spcPts val="1100"/>
                </a:lnSpc>
              </a:pPr>
              <a:endPara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algn="just" eaLnBrk="0" hangingPunct="0">
                <a:lnSpc>
                  <a:spcPts val="1100"/>
                </a:lnSpc>
              </a:pPr>
              <a:r>
                <a:rPr lang="en-US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Indicates that the cardholder’s entry is NOT address restrictive.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29340"/>
              <a:ext cx="2400808" cy="3813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3276600" y="225552"/>
            <a:ext cx="2590800" cy="5144892"/>
            <a:chOff x="3276600" y="225552"/>
            <a:chExt cx="2590800" cy="5144892"/>
          </a:xfrm>
        </p:grpSpPr>
        <p:sp>
          <p:nvSpPr>
            <p:cNvPr id="13" name="Rectangle 12"/>
            <p:cNvSpPr/>
            <p:nvPr/>
          </p:nvSpPr>
          <p:spPr>
            <a:xfrm>
              <a:off x="3276600" y="4075218"/>
              <a:ext cx="2590800" cy="1295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4763" algn="ctr" eaLnBrk="0" hangingPunct="0"/>
              <a:r>
                <a:rPr lang="en-US" sz="1400" b="1" u="sng" dirty="0" smtClean="0">
                  <a:latin typeface="Arial" pitchFamily="34" charset="0"/>
                  <a:cs typeface="Arial" pitchFamily="34" charset="0"/>
                </a:rPr>
                <a:t>Multi-Facility Card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indent="4763" algn="just" eaLnBrk="0" hangingPunct="0">
                <a:lnSpc>
                  <a:spcPts val="1100"/>
                </a:lnSpc>
              </a:pPr>
              <a:endParaRPr lang="en-US" sz="1000" dirty="0" smtClean="0">
                <a:latin typeface="Calibri" pitchFamily="34" charset="0"/>
                <a:cs typeface="Times New Roman" pitchFamily="18" charset="0"/>
              </a:endParaRPr>
            </a:p>
            <a:p>
              <a:pPr marL="0" lvl="1" indent="4763" algn="just" eaLnBrk="0" hangingPunct="0">
                <a:lnSpc>
                  <a:spcPts val="1100"/>
                </a:lnSpc>
              </a:pP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Indicates the Cardholder is authorized to access more than one facility.  The card will display the primary company address. Additional facility addresses can be verified through BNET if necessary. 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542" y="225552"/>
              <a:ext cx="2400808" cy="38130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68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312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Picarillo</dc:creator>
  <cp:lastModifiedBy>Pete's Think Pad</cp:lastModifiedBy>
  <cp:revision>45</cp:revision>
  <dcterms:created xsi:type="dcterms:W3CDTF">2007-05-16T18:19:33Z</dcterms:created>
  <dcterms:modified xsi:type="dcterms:W3CDTF">2013-10-15T16:07:54Z</dcterms:modified>
</cp:coreProperties>
</file>