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FC5D1-2F9E-4EC6-891D-747D7F86820E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ED5DC-DA64-439B-86E9-04517865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2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300F9-84CC-4545-94D7-F9209359880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F64C6-3C4A-41CC-A7AB-9B55CAF5F5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5E07D-E1CD-4F57-98B5-49B1E5A26C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2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55EF3-75E4-47C1-87F5-8BBE740101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876AA-1449-4C0F-96AF-7D89F6B5BF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7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F5599-8261-4F10-9922-6FD87C215E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C6B78-C3AC-43E3-8DEB-E4130A4FA5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5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9793B-F4F7-4BB0-8EB4-73258BA42A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A79FA-673C-4C63-9566-2FE5388DA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1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A5862-6598-44E9-80F4-FA7237859CD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D8AEE-E66A-43F0-9150-21FEDB2E67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10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C646B-48BC-4453-BD4E-175081F163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9423D-0F36-454F-B4DB-D41718C09A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48C2-7C83-48AD-8745-9078FE21B3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5E5FE-25A9-4D0C-BD7B-B5DA7E5C04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2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2A89-2C12-476E-B5E5-F5D692F7B8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8688-6E45-44C6-8CC1-4FF5EED151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4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004F-F55A-491B-8103-8DF711FF24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57599-7D28-4403-B337-70EF1420ED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7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131A7-BCC6-43A6-9F2D-4D3B7DDD1D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72328-A827-4991-AD65-8D9FA0A2FF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95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551B2-0F65-46A6-91B4-70F108047F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9CB4E-737D-49D2-BACD-0D32C2F7BE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8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C9D7DF-74A2-4805-8AE3-9D14B29F1A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93876D-A931-4584-9781-AFB453BE9E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5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Peter\AppData\Local\Temp\Temp1_Card Images - Nassau County, NY.zip\Nassau County, NY - Standard Card - C 3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85" y="1380744"/>
            <a:ext cx="3160776" cy="502005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76200" dir="18900000" algn="bl" rotWithShape="0">
              <a:schemeClr val="tx1">
                <a:lumMod val="50000"/>
                <a:lumOff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81000" y="984448"/>
            <a:ext cx="3429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Nassau </a:t>
            </a:r>
            <a:r>
              <a:rPr lang="en-US" sz="1400" b="1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County, NY - </a:t>
            </a:r>
            <a:r>
              <a:rPr lang="en-US" sz="14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Card Description</a:t>
            </a:r>
            <a:r>
              <a:rPr lang="en-US" sz="20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	</a:t>
            </a:r>
            <a:r>
              <a:rPr lang="en-US" sz="12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		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572000" y="136525"/>
            <a:ext cx="4572000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prstClr val="black"/>
                </a:solidFill>
                <a:latin typeface="Arial" charset="0"/>
              </a:rPr>
              <a:t>OFFICERS SHOULD INSPECT THE FOLLOWING CARD FEATURES TO DETERMINE AUTHENTICITY: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u="sng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Program Region</a:t>
            </a:r>
            <a:r>
              <a:rPr lang="en-US" sz="120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– Indicates the jurisdiction of issue</a:t>
            </a:r>
            <a:endParaRPr lang="en-US" sz="1200" b="1" u="sng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u="sng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Access Level</a:t>
            </a:r>
            <a:r>
              <a:rPr lang="en-US" sz="1200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20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–ensure card corresponds to announced level of activation (Access Level B or C)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u="sng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Photo</a:t>
            </a:r>
            <a:r>
              <a:rPr lang="en-US" sz="120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– ensures  identity of the cardholder</a:t>
            </a:r>
          </a:p>
          <a:p>
            <a:pPr fontAlgn="base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Industry Affiliation </a:t>
            </a:r>
            <a:r>
              <a:rPr lang="en-US" sz="1200" b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– </a:t>
            </a:r>
            <a:r>
              <a:rPr lang="en-US" sz="120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Indicates business sector affiliation</a:t>
            </a:r>
            <a:r>
              <a:rPr lang="en-US" sz="1200" b="1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u="sng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Organization Name</a:t>
            </a:r>
            <a:r>
              <a:rPr lang="en-US" sz="120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- Shows name of employer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u="sng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Expiration Date</a:t>
            </a:r>
            <a:r>
              <a:rPr lang="en-US" sz="1200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20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– ensures validity of card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u="sng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Cardholders Name</a:t>
            </a:r>
            <a:r>
              <a:rPr lang="en-US" sz="1200" b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20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- can be held against a second form of ID if necessary</a:t>
            </a:r>
          </a:p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endParaRPr lang="en-US" sz="1200" b="1" u="sng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Security Features</a:t>
            </a:r>
            <a:r>
              <a:rPr lang="en-US" sz="1200" b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-  </a:t>
            </a:r>
          </a:p>
          <a:p>
            <a:pPr marL="517525" lvl="1" indent="-603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200" b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Holographic laminate </a:t>
            </a:r>
            <a:r>
              <a:rPr lang="en-US" sz="120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(not shown)  embedded with the “CEAS” logo across the card</a:t>
            </a:r>
          </a:p>
          <a:p>
            <a:pPr marL="517525" lvl="1" indent="-603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200" b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Micro text lettering and design pattern </a:t>
            </a:r>
            <a:r>
              <a:rPr lang="en-US" sz="120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in the cardholders name panel with the “CEAS” logo</a:t>
            </a:r>
          </a:p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Access Address</a:t>
            </a:r>
            <a:r>
              <a:rPr lang="en-US" sz="1200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20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– ensure location is within the restricted area being accessed. </a:t>
            </a:r>
          </a:p>
          <a:p>
            <a:pPr eaLnBrk="0" fontAlgn="base" hangingPunct="0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endParaRPr lang="en-US" sz="1200" b="1" u="sng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eaLnBrk="0" fontAlgn="base" hangingPunct="0">
              <a:lnSpc>
                <a:spcPts val="800"/>
              </a:lnSpc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City Seal</a:t>
            </a:r>
            <a:r>
              <a:rPr lang="en-US" sz="120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– Should be consistent with the program region name at the top of the card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u="sng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CEAS logo, Indentifier and Bar Code</a:t>
            </a:r>
            <a:r>
              <a:rPr lang="en-US" sz="120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– This identification number/bar code if checked electronically will authenticate the validity of the card</a:t>
            </a:r>
            <a:endParaRPr lang="en-US" sz="1200" b="1" u="sng">
              <a:solidFill>
                <a:prstClr val="black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black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125" name="TextBox 9"/>
          <p:cNvSpPr txBox="1">
            <a:spLocks noChangeArrowheads="1"/>
          </p:cNvSpPr>
          <p:nvPr/>
        </p:nvSpPr>
        <p:spPr bwMode="auto">
          <a:xfrm>
            <a:off x="990600" y="6443663"/>
            <a:ext cx="2133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prstClr val="black"/>
                </a:solidFill>
              </a:rPr>
              <a:t>Front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209800" y="1143000"/>
            <a:ext cx="2362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3276600" y="1524000"/>
            <a:ext cx="1295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3429000" y="3124200"/>
            <a:ext cx="11430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2209800" y="3505200"/>
            <a:ext cx="23622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3352800" y="2362200"/>
            <a:ext cx="1219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3429000" y="4038600"/>
            <a:ext cx="1143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3429000" y="4038600"/>
            <a:ext cx="11430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3429000" y="2819400"/>
            <a:ext cx="1143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648200" y="685800"/>
            <a:ext cx="426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2133600" y="2057400"/>
            <a:ext cx="2438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3124200" y="5105400"/>
            <a:ext cx="1447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2590800" y="4572000"/>
            <a:ext cx="19812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>
            <a:off x="1371600" y="5638800"/>
            <a:ext cx="32004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10800000">
            <a:off x="3581400" y="5791200"/>
            <a:ext cx="9906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40" name="Picture 76" descr="CEAS_final_s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04800"/>
            <a:ext cx="2438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742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09396" y="1077283"/>
            <a:ext cx="2438400" cy="5704517"/>
            <a:chOff x="381000" y="239083"/>
            <a:chExt cx="2438400" cy="5704517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9796" y="239083"/>
              <a:ext cx="2400808" cy="3813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63500" dir="18900000" algn="b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381000" y="4084117"/>
              <a:ext cx="2438400" cy="18594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4763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u="sng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NYS Insurance Adjuster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indent="4763" eaLnBrk="0" fontAlgn="base" hangingPunct="0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prstClr val="black"/>
                </a:solidFill>
                <a:cs typeface="Times New Roman" pitchFamily="18" charset="0"/>
              </a:endParaRPr>
            </a:p>
            <a:p>
              <a:pPr marL="0" lvl="1" indent="4763" algn="just" eaLnBrk="0" fontAlgn="base" hangingPunct="0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 cooperation with the NYS Insurance Department a limited amount of Insurance Adjuster CEAS cards have been issued to companies that insure property in New York State.  </a:t>
              </a:r>
              <a:r>
                <a:rPr lang="en-US" sz="1100" u="sng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These cards are generic in nature and must be accompanied by identification from the employer listed in the “Organization” field on the card</a:t>
              </a:r>
              <a:r>
                <a:rPr lang="en-US" sz="11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.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164376" y="1077283"/>
            <a:ext cx="3515445" cy="3505512"/>
            <a:chOff x="4164376" y="1077283"/>
            <a:chExt cx="3515445" cy="3505512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4815384" y="426276"/>
              <a:ext cx="2213429" cy="3515444"/>
            </a:xfrm>
            <a:prstGeom prst="rect">
              <a:avLst/>
            </a:prstGeom>
            <a:noFill/>
            <a:ln w="9525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4164376" y="3428633"/>
              <a:ext cx="3515445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4763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u="sng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Card Back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indent="4763" eaLnBrk="0" fontAlgn="base" hangingPunct="0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prstClr val="black"/>
                </a:solidFill>
                <a:cs typeface="Times New Roman" pitchFamily="18" charset="0"/>
              </a:endParaRPr>
            </a:p>
            <a:p>
              <a:pPr marL="0" lvl="1" indent="4763" algn="just" eaLnBrk="0" fontAlgn="base" hangingPunct="0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The back of all CEAS cards contain a disclaimer, the BNET logo, magnetic stripe, bar code and return address.  The serial number at the bottom of the card should be the same as the CEAS identifier on the front</a:t>
              </a:r>
            </a:p>
          </p:txBody>
        </p:sp>
      </p:grpSp>
      <p:sp>
        <p:nvSpPr>
          <p:cNvPr id="11" name="Title 2"/>
          <p:cNvSpPr txBox="1">
            <a:spLocks/>
          </p:cNvSpPr>
          <p:nvPr/>
        </p:nvSpPr>
        <p:spPr>
          <a:xfrm>
            <a:off x="457200" y="301395"/>
            <a:ext cx="8229600" cy="8683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/>
              <a:t>                </a:t>
            </a:r>
            <a:r>
              <a:rPr lang="en-US" sz="1800" dirty="0" smtClean="0"/>
              <a:t>Nassau Co., NY - CEAS Card Description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1000"/>
            <a:ext cx="1600200" cy="40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907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286</Words>
  <Application>Microsoft Office PowerPoint</Application>
  <PresentationFormat>On-screen Show (4:3)</PresentationFormat>
  <Paragraphs>39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</dc:creator>
  <cp:lastModifiedBy>Peter</cp:lastModifiedBy>
  <cp:revision>3</cp:revision>
  <dcterms:created xsi:type="dcterms:W3CDTF">2011-08-25T15:53:26Z</dcterms:created>
  <dcterms:modified xsi:type="dcterms:W3CDTF">2011-08-25T16:40:20Z</dcterms:modified>
</cp:coreProperties>
</file>