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0" r:id="rId2"/>
    <p:sldId id="271" r:id="rId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C0F81-6427-49D6-8284-6C5558852000}" type="datetimeFigureOut">
              <a:rPr lang="en-US" smtClean="0"/>
              <a:t>8/25/2011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00F9-84CC-4545-94D7-F92093598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00F9-84CC-4545-94D7-F9209359880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300F9-84CC-4545-94D7-F9209359880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64C6-3C4A-41CC-A7AB-9B55CAF5F5B7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5E07D-E1CD-4F57-98B5-49B1E5A26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5EF3-75E4-47C1-87F5-8BBE740101B5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876AA-1449-4C0F-96AF-7D89F6B5B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5599-8261-4F10-9922-6FD87C215E91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C6B78-C3AC-43E3-8DEB-E4130A4FA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793B-F4F7-4BB0-8EB4-73258BA42A4E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A79FA-673C-4C63-9566-2FE5388DA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5862-6598-44E9-80F4-FA7237859CD1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8AEE-E66A-43F0-9150-21FEDB2E6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646B-48BC-4453-BD4E-175081F163C1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423D-0F36-454F-B4DB-D41718C09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48C2-7C83-48AD-8745-9078FE21B323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E5FE-25A9-4D0C-BD7B-B5DA7E5C0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2A89-2C12-476E-B5E5-F5D692F7B894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8688-6E45-44C6-8CC1-4FF5EED15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004F-F55A-491B-8103-8DF711FF240A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7599-7D28-4403-B337-70EF1420E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31A7-BCC6-43A6-9F2D-4D3B7DDD1D04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2328-A827-4991-AD65-8D9FA0A2F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51B2-0F65-46A6-91B4-70F108047F55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9CB4E-737D-49D2-BACD-0D32C2F7B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C9D7DF-74A2-4805-8AE3-9D14B29F1A35}" type="datetimeFigureOut">
              <a:rPr lang="en-US"/>
              <a:pPr>
                <a:defRPr/>
              </a:pPr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93876D-A931-4584-9781-AFB453BE9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ity of Baltimore, MD - Standard Card - C 4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3158067" cy="5015754"/>
          </a:xfrm>
          <a:prstGeom prst="rect">
            <a:avLst/>
          </a:prstGeom>
          <a:ln>
            <a:solidFill>
              <a:schemeClr val="accent1">
                <a:alpha val="97000"/>
              </a:schemeClr>
            </a:solidFill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28600" y="984449"/>
            <a:ext cx="3810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cs typeface="Times New Roman" pitchFamily="18" charset="0"/>
              </a:rPr>
              <a:t>City of </a:t>
            </a:r>
            <a:r>
              <a:rPr lang="en-US" sz="1400" b="1" dirty="0" smtClean="0">
                <a:solidFill>
                  <a:prstClr val="black"/>
                </a:solidFill>
                <a:cs typeface="Times New Roman" pitchFamily="18" charset="0"/>
              </a:rPr>
              <a:t>Baltimore, MD - Card </a:t>
            </a:r>
            <a:r>
              <a:rPr lang="en-US" sz="1400" b="1" dirty="0">
                <a:solidFill>
                  <a:prstClr val="black"/>
                </a:solidFill>
                <a:cs typeface="Times New Roman" pitchFamily="18" charset="0"/>
              </a:rPr>
              <a:t>Description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	</a:t>
            </a:r>
            <a:r>
              <a:rPr lang="en-US" sz="1200" b="1" dirty="0">
                <a:solidFill>
                  <a:prstClr val="black"/>
                </a:solidFill>
                <a:cs typeface="Times New Roman" pitchFamily="18" charset="0"/>
              </a:rPr>
              <a:t>		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572000" y="136525"/>
            <a:ext cx="4572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r>
              <a:rPr lang="en-US" sz="1400" b="1">
                <a:solidFill>
                  <a:prstClr val="black"/>
                </a:solidFill>
              </a:rPr>
              <a:t>OFFICERS SHOULD INSPECT THE FOLLOWING CARD FEATURES TO DETERMINE AUTHENTICITY:</a:t>
            </a:r>
          </a:p>
          <a:p>
            <a:endParaRPr lang="en-US" sz="1400" b="1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Program Region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 – Indicates the jurisdiction of issue</a:t>
            </a:r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Access Level</a:t>
            </a:r>
            <a:r>
              <a:rPr lang="en-US" sz="1200" u="sng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–ensure card corresponds to announced level of activation (Access Level B or C)</a:t>
            </a:r>
          </a:p>
          <a:p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Photo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 – ensures  identity of the cardholder</a:t>
            </a:r>
          </a:p>
          <a:p>
            <a:pPr>
              <a:lnSpc>
                <a:spcPts val="700"/>
              </a:lnSpc>
            </a:pPr>
            <a:endParaRPr lang="en-US" sz="1200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>
              <a:lnSpc>
                <a:spcPts val="700"/>
              </a:lnSpc>
            </a:pPr>
            <a:endParaRPr lang="en-US" sz="1200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Industry Affiliation </a:t>
            </a:r>
            <a:r>
              <a:rPr lang="en-US" sz="1200" b="1">
                <a:solidFill>
                  <a:prstClr val="black"/>
                </a:solidFill>
                <a:cs typeface="Times New Roman" pitchFamily="18" charset="0"/>
              </a:rPr>
              <a:t>– 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Indicates business sector affiliation</a:t>
            </a:r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eaLnBrk="0" hangingPunct="0"/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Organization Name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 - Shows name of employer</a:t>
            </a:r>
          </a:p>
          <a:p>
            <a:pPr eaLnBrk="0" hangingPunct="0"/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Expiration Date</a:t>
            </a:r>
            <a:r>
              <a:rPr lang="en-US" sz="1200" u="sng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– ensures validity of card</a:t>
            </a:r>
          </a:p>
          <a:p>
            <a:pPr eaLnBrk="0" hangingPunct="0"/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Cardholders Name</a:t>
            </a:r>
            <a:r>
              <a:rPr lang="en-US" sz="1200" b="1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- can be held against a second form of ID if necessary</a:t>
            </a:r>
          </a:p>
          <a:p>
            <a:pPr eaLnBrk="0" hangingPunct="0">
              <a:lnSpc>
                <a:spcPts val="700"/>
              </a:lnSpc>
            </a:pPr>
            <a:endParaRPr lang="en-US" sz="1200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>
              <a:lnSpc>
                <a:spcPts val="700"/>
              </a:lnSpc>
            </a:pPr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Security Features</a:t>
            </a:r>
            <a:r>
              <a:rPr lang="en-US" sz="1200" b="1">
                <a:solidFill>
                  <a:prstClr val="black"/>
                </a:solidFill>
                <a:cs typeface="Times New Roman" pitchFamily="18" charset="0"/>
              </a:rPr>
              <a:t>-  </a:t>
            </a:r>
          </a:p>
          <a:p>
            <a:pPr marL="517525" lvl="1" indent="-60325" eaLnBrk="0" hangingPunct="0">
              <a:buFont typeface="Arial" charset="0"/>
              <a:buChar char="•"/>
            </a:pPr>
            <a:r>
              <a:rPr lang="en-US" sz="1200" b="1">
                <a:solidFill>
                  <a:prstClr val="black"/>
                </a:solidFill>
                <a:cs typeface="Times New Roman" pitchFamily="18" charset="0"/>
              </a:rPr>
              <a:t>Holographic laminate 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(not shown)  embedded with the “CEAS” logo across the card</a:t>
            </a:r>
          </a:p>
          <a:p>
            <a:pPr marL="517525" lvl="1" indent="-60325" eaLnBrk="0" hangingPunct="0">
              <a:buFont typeface="Arial" charset="0"/>
              <a:buChar char="•"/>
            </a:pPr>
            <a:r>
              <a:rPr lang="en-US" sz="1200" b="1">
                <a:solidFill>
                  <a:prstClr val="black"/>
                </a:solidFill>
                <a:cs typeface="Times New Roman" pitchFamily="18" charset="0"/>
              </a:rPr>
              <a:t>Micro text lettering and design pattern 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in the cardholders name panel with the “CEAS” logo</a:t>
            </a:r>
          </a:p>
          <a:p>
            <a:pPr eaLnBrk="0" hangingPunct="0">
              <a:lnSpc>
                <a:spcPts val="700"/>
              </a:lnSpc>
            </a:pPr>
            <a:endParaRPr lang="en-US" sz="1200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Access Address</a:t>
            </a:r>
            <a:r>
              <a:rPr lang="en-US" sz="1200" u="sng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– ensure location is within the restricted area being accessed. </a:t>
            </a:r>
          </a:p>
          <a:p>
            <a:pPr eaLnBrk="0" hangingPunct="0">
              <a:lnSpc>
                <a:spcPts val="700"/>
              </a:lnSpc>
            </a:pPr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>
              <a:lnSpc>
                <a:spcPts val="800"/>
              </a:lnSpc>
            </a:pPr>
            <a:endParaRPr lang="en-US" sz="1200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City Seal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 – Should be consistent with the program region name at the top of the card</a:t>
            </a:r>
          </a:p>
          <a:p>
            <a:pPr eaLnBrk="0" hangingPunct="0"/>
            <a:endParaRPr lang="en-US" sz="1200" b="1" u="sng">
              <a:solidFill>
                <a:prstClr val="black"/>
              </a:solidFill>
              <a:cs typeface="Times New Roman" pitchFamily="18" charset="0"/>
            </a:endParaRPr>
          </a:p>
          <a:p>
            <a:pPr eaLnBrk="0" hangingPunct="0"/>
            <a:r>
              <a:rPr lang="en-US" sz="1200" b="1" u="sng">
                <a:solidFill>
                  <a:prstClr val="black"/>
                </a:solidFill>
                <a:cs typeface="Times New Roman" pitchFamily="18" charset="0"/>
              </a:rPr>
              <a:t>CEAS logo, Indentifier and Bar Code</a:t>
            </a:r>
            <a:r>
              <a:rPr lang="en-US" sz="1200">
                <a:solidFill>
                  <a:prstClr val="black"/>
                </a:solidFill>
                <a:cs typeface="Times New Roman" pitchFamily="18" charset="0"/>
              </a:rPr>
              <a:t> – This identification number/bar code if checked electronically will authenticate the validity of the card</a:t>
            </a:r>
            <a:endParaRPr lang="en-US" sz="1200" b="1" u="sng">
              <a:solidFill>
                <a:prstClr val="black"/>
              </a:solidFill>
            </a:endParaRPr>
          </a:p>
          <a:p>
            <a:pPr eaLnBrk="0" hangingPunct="0"/>
            <a:endParaRPr lang="en-US" sz="1400">
              <a:solidFill>
                <a:prstClr val="black"/>
              </a:solidFill>
            </a:endParaRPr>
          </a:p>
          <a:p>
            <a:pPr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990600" y="6443663"/>
            <a:ext cx="2133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prstClr val="black"/>
                </a:solidFill>
                <a:latin typeface="Calibri" pitchFamily="34" charset="0"/>
              </a:rPr>
              <a:t>Front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209800" y="1143000"/>
            <a:ext cx="2362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276600" y="1524000"/>
            <a:ext cx="1295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3429000" y="3124200"/>
            <a:ext cx="1143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209800" y="3505200"/>
            <a:ext cx="2362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3352800" y="2362200"/>
            <a:ext cx="1219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3429000" y="4038600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3429000" y="4038600"/>
            <a:ext cx="1143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3429000" y="28194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48200" y="685800"/>
            <a:ext cx="426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2133600" y="2057400"/>
            <a:ext cx="2438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124200" y="5105400"/>
            <a:ext cx="1447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2590800" y="4572000"/>
            <a:ext cx="1981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1371600" y="5638800"/>
            <a:ext cx="3200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>
            <a:off x="3581400" y="5791200"/>
            <a:ext cx="990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0" name="Picture 76" descr="CEAS_final_s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033" y="304800"/>
            <a:ext cx="2438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31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7200" y="228600"/>
            <a:ext cx="2514600" cy="5257800"/>
            <a:chOff x="3429000" y="304800"/>
            <a:chExt cx="2514600" cy="52578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8755" y="304800"/>
              <a:ext cx="2400809" cy="3813048"/>
            </a:xfrm>
            <a:prstGeom prst="rect">
              <a:avLst/>
            </a:prstGeom>
            <a:noFill/>
            <a:ln w="9525">
              <a:solidFill>
                <a:schemeClr val="accent1">
                  <a:alpha val="97000"/>
                </a:schemeClr>
              </a:solidFill>
              <a:miter lim="800000"/>
              <a:headEnd/>
              <a:tailEnd/>
            </a:ln>
            <a:effectLst>
              <a:outerShdw blurRad="50800" dist="635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3429000" y="4200689"/>
              <a:ext cx="2514600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b="1" u="sng" dirty="0" smtClean="0">
                  <a:solidFill>
                    <a:prstClr val="black"/>
                  </a:solidFill>
                </a:rPr>
                <a:t>Flex Card</a:t>
              </a:r>
            </a:p>
            <a:p>
              <a:pPr>
                <a:lnSpc>
                  <a:spcPts val="1100"/>
                </a:lnSpc>
              </a:pPr>
              <a:endParaRPr lang="en-US" sz="1100" b="1" u="sng" dirty="0">
                <a:solidFill>
                  <a:prstClr val="black"/>
                </a:solidFill>
              </a:endParaRPr>
            </a:p>
            <a:p>
              <a:pPr algn="just">
                <a:lnSpc>
                  <a:spcPts val="1100"/>
                </a:lnSpc>
              </a:pPr>
              <a:r>
                <a:rPr lang="en-US" sz="1100" dirty="0" smtClean="0">
                  <a:solidFill>
                    <a:prstClr val="black"/>
                  </a:solidFill>
                </a:rPr>
                <a:t>Have no photograph but are assigned to a specific company. The Flex Card MUST be accompanied by another form of government issued photo identification and/or </a:t>
              </a:r>
              <a:r>
                <a:rPr lang="en-US" sz="1100" u="sng" dirty="0" smtClean="0">
                  <a:solidFill>
                    <a:prstClr val="black"/>
                  </a:solidFill>
                </a:rPr>
                <a:t>proof of employment by the Organization listed  on the face of the Card</a:t>
              </a:r>
              <a:r>
                <a:rPr lang="en-US" u="sng" dirty="0" smtClean="0">
                  <a:solidFill>
                    <a:prstClr val="black"/>
                  </a:solidFill>
                </a:rPr>
                <a:t>.</a:t>
              </a:r>
              <a:r>
                <a:rPr lang="en-US" i="1" u="sng" dirty="0" smtClean="0">
                  <a:solidFill>
                    <a:prstClr val="black"/>
                  </a:solidFill>
                </a:rPr>
                <a:t> </a:t>
              </a:r>
              <a:endParaRPr lang="en-US" b="1" u="sng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48400" y="228600"/>
            <a:ext cx="2438400" cy="4542790"/>
            <a:chOff x="6324600" y="304800"/>
            <a:chExt cx="2438400" cy="4542790"/>
          </a:xfrm>
        </p:grpSpPr>
        <p:pic>
          <p:nvPicPr>
            <p:cNvPr id="6" name="Picture 5" descr="City of Baltimore, MD - All Area Access Card - C 1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0" y="304800"/>
              <a:ext cx="2400809" cy="3813048"/>
            </a:xfrm>
            <a:prstGeom prst="rect">
              <a:avLst/>
            </a:prstGeom>
            <a:ln>
              <a:solidFill>
                <a:schemeClr val="accent1">
                  <a:alpha val="97000"/>
                </a:schemeClr>
              </a:solidFill>
            </a:ln>
            <a:effectLst>
              <a:outerShdw blurRad="50800" dist="635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6324600" y="4191000"/>
              <a:ext cx="2438400" cy="656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eaLnBrk="0" hangingPunct="0">
                <a:lnSpc>
                  <a:spcPts val="1100"/>
                </a:lnSpc>
              </a:pPr>
              <a:r>
                <a:rPr lang="en-US" sz="1400" b="1" u="sng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All Area Access Card</a:t>
              </a:r>
              <a:r>
                <a:rPr lang="en-US" sz="1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lvl="1" algn="ctr" eaLnBrk="0" hangingPunct="0">
                <a:lnSpc>
                  <a:spcPts val="1100"/>
                </a:lnSpc>
              </a:pPr>
              <a:endPara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algn="just" eaLnBrk="0" hangingPunct="0">
                <a:lnSpc>
                  <a:spcPts val="1100"/>
                </a:lnSpc>
              </a:pPr>
              <a:r>
                <a:rPr lang="en-US" sz="11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Indicates that the cardholder’s entry is NOT address restrictive.</a:t>
              </a:r>
            </a:p>
          </p:txBody>
        </p:sp>
      </p:grpSp>
      <p:pic>
        <p:nvPicPr>
          <p:cNvPr id="8" name="Picture 7" descr="City of Baltimore, MD - Multi Facility Card - B 3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1" y="228600"/>
            <a:ext cx="2398896" cy="3810000"/>
          </a:xfrm>
          <a:prstGeom prst="rect">
            <a:avLst/>
          </a:prstGeom>
          <a:ln>
            <a:solidFill>
              <a:schemeClr val="accent1">
                <a:alpha val="97000"/>
              </a:schemeClr>
            </a:solidFill>
          </a:ln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3352800" y="5421709"/>
            <a:ext cx="2438400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763" algn="ctr" eaLnBrk="0" hangingPunct="0"/>
            <a:r>
              <a:rPr lang="en-US" sz="14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Card Back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1" indent="4763" eaLnBrk="0" hangingPunct="0">
              <a:lnSpc>
                <a:spcPts val="1100"/>
              </a:lnSpc>
            </a:pPr>
            <a:endParaRPr lang="en-US" sz="1000" dirty="0" smtClean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  <a:p>
            <a:pPr marL="0" lvl="1" indent="4763" algn="just" eaLnBrk="0" hangingPunct="0">
              <a:lnSpc>
                <a:spcPts val="1100"/>
              </a:lnSpc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back of all CEAS cards contain a disclaimer, the BNET logo, magnetic stripe, bar code and return address.  The serial number at the bottom of the card should be the same as the CEAS identifier on the front</a:t>
            </a: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570133" y="4326467"/>
            <a:ext cx="1871134" cy="2971800"/>
          </a:xfrm>
          <a:prstGeom prst="rect">
            <a:avLst/>
          </a:prstGeom>
          <a:noFill/>
          <a:ln w="9525">
            <a:solidFill>
              <a:schemeClr val="tx1">
                <a:alpha val="97000"/>
              </a:schemeClr>
            </a:solidFill>
            <a:miter lim="800000"/>
            <a:headEnd/>
            <a:tailEnd/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343542" y="4075218"/>
            <a:ext cx="2590800" cy="1295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763" algn="ctr" eaLnBrk="0" hangingPunct="0"/>
            <a:r>
              <a:rPr lang="en-US" sz="1400" b="1" u="sng" dirty="0" smtClean="0">
                <a:latin typeface="Arial" pitchFamily="34" charset="0"/>
                <a:cs typeface="Arial" pitchFamily="34" charset="0"/>
              </a:rPr>
              <a:t>Multi-Facility Card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 indent="4763" algn="just" eaLnBrk="0" hangingPunct="0">
              <a:lnSpc>
                <a:spcPts val="1100"/>
              </a:lnSpc>
            </a:pPr>
            <a:endParaRPr lang="en-US" sz="1000" dirty="0" smtClean="0">
              <a:latin typeface="Calibri" pitchFamily="34" charset="0"/>
              <a:cs typeface="Times New Roman" pitchFamily="18" charset="0"/>
            </a:endParaRPr>
          </a:p>
          <a:p>
            <a:pPr marL="0" lvl="1" indent="4763" algn="just" eaLnBrk="0" hangingPunct="0">
              <a:lnSpc>
                <a:spcPts val="11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Indicates the Cardholder is authorized to access more than one facility. 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The card will display the primary company address. Additional facility addresses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can be verified through BNET if necessary.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85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312</Words>
  <Application>Microsoft Office PowerPoint</Application>
  <PresentationFormat>On-screen Show (4:3)</PresentationFormat>
  <Paragraphs>45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Picarillo</dc:creator>
  <cp:lastModifiedBy>Peter</cp:lastModifiedBy>
  <cp:revision>43</cp:revision>
  <dcterms:created xsi:type="dcterms:W3CDTF">2007-05-16T18:19:33Z</dcterms:created>
  <dcterms:modified xsi:type="dcterms:W3CDTF">2011-08-25T16:45:01Z</dcterms:modified>
</cp:coreProperties>
</file>