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 id="2147483660" r:id="rId3"/>
    <p:sldMasterId id="2147483686" r:id="rId4"/>
    <p:sldMasterId id="2147483672" r:id="rId5"/>
  </p:sldMasterIdLst>
  <p:notesMasterIdLst>
    <p:notesMasterId r:id="rId22"/>
  </p:notesMasterIdLst>
  <p:handoutMasterIdLst>
    <p:handoutMasterId r:id="rId23"/>
  </p:handoutMasterIdLst>
  <p:sldIdLst>
    <p:sldId id="259" r:id="rId6"/>
    <p:sldId id="293" r:id="rId7"/>
    <p:sldId id="263" r:id="rId8"/>
    <p:sldId id="264" r:id="rId9"/>
    <p:sldId id="294" r:id="rId10"/>
    <p:sldId id="298" r:id="rId11"/>
    <p:sldId id="306" r:id="rId12"/>
    <p:sldId id="289" r:id="rId13"/>
    <p:sldId id="295" r:id="rId14"/>
    <p:sldId id="292" r:id="rId15"/>
    <p:sldId id="303" r:id="rId16"/>
    <p:sldId id="288" r:id="rId17"/>
    <p:sldId id="307" r:id="rId18"/>
    <p:sldId id="305" r:id="rId19"/>
    <p:sldId id="297" r:id="rId20"/>
    <p:sldId id="300"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06" autoAdjust="0"/>
  </p:normalViewPr>
  <p:slideViewPr>
    <p:cSldViewPr>
      <p:cViewPr varScale="1">
        <p:scale>
          <a:sx n="105" d="100"/>
          <a:sy n="105" d="100"/>
        </p:scale>
        <p:origin x="9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879AC2E-460D-483A-83AA-7F0BC8480E65}" type="datetimeFigureOut">
              <a:rPr lang="en-US"/>
              <a:pPr>
                <a:defRPr/>
              </a:pPr>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D17ADD5-D10B-4520-9C55-E443CF5319CF}" type="slidenum">
              <a:rPr lang="en-US"/>
              <a:pPr>
                <a:defRPr/>
              </a:pPr>
              <a:t>‹#›</a:t>
            </a:fld>
            <a:endParaRPr lang="en-US"/>
          </a:p>
        </p:txBody>
      </p:sp>
    </p:spTree>
    <p:extLst>
      <p:ext uri="{BB962C8B-B14F-4D97-AF65-F5344CB8AC3E}">
        <p14:creationId xmlns:p14="http://schemas.microsoft.com/office/powerpoint/2010/main" val="2402578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67B98B-B3C9-4EE8-B19C-03257E3E275D}" type="datetimeFigureOut">
              <a:rPr lang="en-US"/>
              <a:pPr>
                <a:defRPr/>
              </a:pPr>
              <a:t>4/6/2017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0888219-E96C-4AB8-AC01-68C269621ED3}" type="slidenum">
              <a:rPr lang="en-US"/>
              <a:pPr>
                <a:defRPr/>
              </a:pPr>
              <a:t>‹#›</a:t>
            </a:fld>
            <a:endParaRPr lang="en-US"/>
          </a:p>
        </p:txBody>
      </p:sp>
    </p:spTree>
    <p:extLst>
      <p:ext uri="{BB962C8B-B14F-4D97-AF65-F5344CB8AC3E}">
        <p14:creationId xmlns:p14="http://schemas.microsoft.com/office/powerpoint/2010/main" val="2194716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CEAS White">
    <p:spTree>
      <p:nvGrpSpPr>
        <p:cNvPr id="1" name=""/>
        <p:cNvGrpSpPr/>
        <p:nvPr/>
      </p:nvGrpSpPr>
      <p:grpSpPr>
        <a:xfrm>
          <a:off x="0" y="0"/>
          <a:ext cx="0" cy="0"/>
          <a:chOff x="0" y="0"/>
          <a:chExt cx="0" cy="0"/>
        </a:xfrm>
      </p:grpSpPr>
      <p:cxnSp>
        <p:nvCxnSpPr>
          <p:cNvPr id="3" name="Straight Connector 2"/>
          <p:cNvCxnSpPr/>
          <p:nvPr userDrawn="1"/>
        </p:nvCxnSpPr>
        <p:spPr>
          <a:xfrm>
            <a:off x="0" y="760413"/>
            <a:ext cx="9144000" cy="1587"/>
          </a:xfrm>
          <a:prstGeom prst="line">
            <a:avLst/>
          </a:prstGeom>
          <a:ln w="85725"/>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userDrawn="1"/>
        </p:nvCxnSpPr>
        <p:spPr>
          <a:xfrm>
            <a:off x="0" y="6475413"/>
            <a:ext cx="9144000" cy="1587"/>
          </a:xfrm>
          <a:prstGeom prst="line">
            <a:avLst/>
          </a:prstGeom>
          <a:ln w="85725"/>
        </p:spPr>
        <p:style>
          <a:lnRef idx="1">
            <a:schemeClr val="accent2"/>
          </a:lnRef>
          <a:fillRef idx="0">
            <a:schemeClr val="accent2"/>
          </a:fillRef>
          <a:effectRef idx="0">
            <a:schemeClr val="accent2"/>
          </a:effectRef>
          <a:fontRef idx="minor">
            <a:schemeClr val="tx1"/>
          </a:fontRef>
        </p:style>
      </p:cxnSp>
      <p:sp>
        <p:nvSpPr>
          <p:cNvPr id="5" name="Footer Placeholder 2"/>
          <p:cNvSpPr>
            <a:spLocks noGrp="1"/>
          </p:cNvSpPr>
          <p:nvPr>
            <p:ph type="ftr" sz="quarter" idx="10"/>
          </p:nvPr>
        </p:nvSpPr>
        <p:spPr>
          <a:xfrm>
            <a:off x="2286000" y="6492875"/>
            <a:ext cx="4800600" cy="365125"/>
          </a:xfrm>
        </p:spPr>
        <p:txBody>
          <a:bodyPr/>
          <a:lstStyle>
            <a:lvl1pPr>
              <a:defRPr sz="800">
                <a:solidFill>
                  <a:schemeClr val="tx1"/>
                </a:solidFill>
              </a:defRPr>
            </a:lvl1pPr>
          </a:lstStyle>
          <a:p>
            <a:pPr>
              <a:defRPr/>
            </a:pPr>
            <a:r>
              <a:rPr lang="en-US" dirty="0"/>
              <a:t>Business Network of Emergency Resources, Inc. - All Rights Reserved 2015</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295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67821"/>
            <a:ext cx="3008313" cy="39567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Business Network of Emergency Resources, Inc. - All Rights Reserved 2015</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413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595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Business Network of Emergency Resources, Inc. - All Rights Reserved 2015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E63E722-A405-476B-8801-3D5B16987C0A}"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272023-D018-4F60-A75B-CDEDFE9E984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738782-79CB-41A5-B6C4-C5554CA8C0E0}" type="datetime1">
              <a:rPr lang="en-US"/>
              <a:pPr>
                <a:defRPr/>
              </a:pPr>
              <a:t>4/6/2017</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6C196ED-8973-4B53-9FDF-FD21F9F3F4C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375276-6F19-4074-A581-2E3D22A74445}" type="datetime1">
              <a:rPr lang="en-US"/>
              <a:pPr>
                <a:defRPr/>
              </a:pPr>
              <a:t>4/6/2017</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1C64AF-CDFC-43FC-A3E4-D2D17473DB8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US" dirty="0"/>
              <a:t>Business Network of Emergency Resources, Inc. - All Rights Reserved 2015</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C11AA8-413B-443D-842F-C8C4514F3818}"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B1FA64-D47F-4822-89FD-4B6978206BC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F2967F5-037D-492A-AF87-2C8E730D6875}"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320891E-B741-4671-9020-B0D2AD96870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C4CA9AC-D8F0-41C8-8E9C-C3D0D1D36651}"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26DBFB-CEDF-42C0-B1D9-DB9AD763E7C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EFB517-71B8-45F5-AD6B-F73B4B6931CF}"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84BAD2-6307-40BE-B5D4-4FF46FF98AD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910E5A-948D-4AB6-84CC-7BB7CA875AB4}" type="datetime1">
              <a:rPr lang="en-US"/>
              <a:pPr>
                <a:defRPr/>
              </a:pPr>
              <a:t>4/6/2017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E2B6E1D-01C1-46E8-8E6F-DACD1E36A27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6BAD67-1669-442C-AC99-C0C1031A8437}" type="datetime1">
              <a:rPr lang="en-US"/>
              <a:pPr>
                <a:defRPr/>
              </a:pPr>
              <a:t>4/6/2017</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63FF60-05F3-4995-B62A-86AE18EFF13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11B85-457B-4F06-93C1-309DC54A6A20}" type="datetime1">
              <a:rPr lang="en-US"/>
              <a:pPr>
                <a:defRPr/>
              </a:pPr>
              <a:t>4/6/2017</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BD02FC7-C8C7-4F1D-98CF-344CF05D8443}"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C2C921F-EA0E-41EF-8CE8-108964CA1FBE}" type="datetime1">
              <a:rPr lang="en-US"/>
              <a:pPr>
                <a:defRPr/>
              </a:pPr>
              <a:t>4/6/2017</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59D0312-915C-4D56-B418-4E15D65D8B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Business Network of Emergency Resources, Inc. - All Rights Reserved 2015</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F353A3-0030-4C05-BB72-CD0762B0E696}" type="datetime1">
              <a:rPr lang="en-US"/>
              <a:pPr>
                <a:defRPr/>
              </a:pPr>
              <a:t>4/6/2017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B21B72-84F1-42B9-A78A-238C95F8D7A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6F9E28-8059-4231-BBD0-175B4EC399D5}" type="datetime1">
              <a:rPr lang="en-US"/>
              <a:pPr>
                <a:defRPr/>
              </a:pPr>
              <a:t>4/6/2017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471EFF5-CF24-4353-B133-C15CF1B8D1F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24D5D1C-3CD1-4D03-AE5B-DCC480A0BA46}"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B1D1C5-0BD6-47A8-BD19-155C0B9B70B7}"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17CCF2-1120-4BE6-AA85-65489940BC2C}"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BF541D9-1CB0-4E14-916E-69EE38C5F8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4C6D58E-37E6-4D5F-AB64-BF5EFFAD6453}"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D9EDEEB7-01C6-4212-8D20-5DC8C0D83DC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2AC0D4-1E4B-400D-AAF7-D217A8D78876}"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CA586F1E-77EF-4D2F-B78A-FDBD8F42E08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D350344-E7DE-46F2-9BC1-0E6BA8319E76}"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C37A9DBE-F092-4E2F-BD39-F918B1263A6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A3A4EE-F21F-43A2-B699-5641BC7A6B94}" type="datetime1">
              <a:rPr lang="en-US"/>
              <a:pPr>
                <a:defRPr/>
              </a:pPr>
              <a:t>4/6/2017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5"/>
          <p:cNvSpPr>
            <a:spLocks noGrp="1"/>
          </p:cNvSpPr>
          <p:nvPr>
            <p:ph type="sldNum" sz="quarter" idx="12"/>
          </p:nvPr>
        </p:nvSpPr>
        <p:spPr/>
        <p:txBody>
          <a:bodyPr/>
          <a:lstStyle>
            <a:lvl1pPr>
              <a:defRPr/>
            </a:lvl1pPr>
          </a:lstStyle>
          <a:p>
            <a:pPr>
              <a:defRPr/>
            </a:pPr>
            <a:fld id="{7953EDB6-B227-460E-AD4C-C7A70E9CFDB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7978963-F219-4DA2-AAB2-E720E7E5C115}" type="datetime1">
              <a:rPr lang="en-US"/>
              <a:pPr>
                <a:defRPr/>
              </a:pPr>
              <a:t>4/6/2017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9" name="Slide Number Placeholder 5"/>
          <p:cNvSpPr>
            <a:spLocks noGrp="1"/>
          </p:cNvSpPr>
          <p:nvPr>
            <p:ph type="sldNum" sz="quarter" idx="12"/>
          </p:nvPr>
        </p:nvSpPr>
        <p:spPr/>
        <p:txBody>
          <a:bodyPr/>
          <a:lstStyle>
            <a:lvl1pPr>
              <a:defRPr/>
            </a:lvl1pPr>
          </a:lstStyle>
          <a:p>
            <a:pPr>
              <a:defRPr/>
            </a:pPr>
            <a:fld id="{E4F62EF8-E345-4FF4-9372-BDF6BB04DDD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5BA9447-C1CD-41DD-9568-273B63CBDAE7}" type="datetime1">
              <a:rPr lang="en-US"/>
              <a:pPr>
                <a:defRPr/>
              </a:pPr>
              <a:t>4/6/2017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5" name="Slide Number Placeholder 5"/>
          <p:cNvSpPr>
            <a:spLocks noGrp="1"/>
          </p:cNvSpPr>
          <p:nvPr>
            <p:ph type="sldNum" sz="quarter" idx="12"/>
          </p:nvPr>
        </p:nvSpPr>
        <p:spPr/>
        <p:txBody>
          <a:bodyPr/>
          <a:lstStyle>
            <a:lvl1pPr>
              <a:defRPr/>
            </a:lvl1pPr>
          </a:lstStyle>
          <a:p>
            <a:pPr>
              <a:defRPr/>
            </a:pPr>
            <a:fld id="{CDBEDD8C-46B8-404F-8F57-1D4832E8061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Business Network of Emergency Resources, Inc. - All Rights Reserved 2015</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AS_final_sm.jpg"/>
          <p:cNvPicPr>
            <a:picLocks noChangeAspect="1"/>
          </p:cNvPicPr>
          <p:nvPr userDrawn="1"/>
        </p:nvPicPr>
        <p:blipFill>
          <a:blip r:embed="rId2" cstate="print"/>
          <a:srcRect/>
          <a:stretch>
            <a:fillRect/>
          </a:stretch>
        </p:blipFill>
        <p:spPr bwMode="auto">
          <a:xfrm>
            <a:off x="228600" y="152400"/>
            <a:ext cx="1828800" cy="461963"/>
          </a:xfrm>
          <a:prstGeom prst="rect">
            <a:avLst/>
          </a:prstGeom>
          <a:noFill/>
          <a:ln w="9525">
            <a:noFill/>
            <a:miter lim="800000"/>
            <a:headEnd/>
            <a:tailEnd/>
          </a:ln>
        </p:spPr>
      </p:pic>
      <p:cxnSp>
        <p:nvCxnSpPr>
          <p:cNvPr id="3" name="Straight Connector 2"/>
          <p:cNvCxnSpPr/>
          <p:nvPr userDrawn="1"/>
        </p:nvCxnSpPr>
        <p:spPr>
          <a:xfrm>
            <a:off x="0" y="685800"/>
            <a:ext cx="9144000" cy="1588"/>
          </a:xfrm>
          <a:prstGeom prst="line">
            <a:avLst/>
          </a:prstGeom>
          <a:ln w="85725"/>
        </p:spPr>
        <p:style>
          <a:lnRef idx="1">
            <a:schemeClr val="accent2"/>
          </a:lnRef>
          <a:fillRef idx="0">
            <a:schemeClr val="accent2"/>
          </a:fillRef>
          <a:effectRef idx="0">
            <a:schemeClr val="accent2"/>
          </a:effectRef>
          <a:fontRef idx="minor">
            <a:schemeClr val="tx1"/>
          </a:fontRef>
        </p:style>
      </p:cxnSp>
      <p:cxnSp>
        <p:nvCxnSpPr>
          <p:cNvPr id="4" name="Straight Connector 3"/>
          <p:cNvCxnSpPr/>
          <p:nvPr userDrawn="1"/>
        </p:nvCxnSpPr>
        <p:spPr>
          <a:xfrm>
            <a:off x="0" y="6475413"/>
            <a:ext cx="9144000" cy="1587"/>
          </a:xfrm>
          <a:prstGeom prst="line">
            <a:avLst/>
          </a:prstGeom>
          <a:ln w="85725"/>
        </p:spPr>
        <p:style>
          <a:lnRef idx="1">
            <a:schemeClr val="accent2"/>
          </a:lnRef>
          <a:fillRef idx="0">
            <a:schemeClr val="accent2"/>
          </a:fillRef>
          <a:effectRef idx="0">
            <a:schemeClr val="accent2"/>
          </a:effectRef>
          <a:fontRef idx="minor">
            <a:schemeClr val="tx1"/>
          </a:fontRef>
        </p:style>
      </p:cxnSp>
      <p:sp>
        <p:nvSpPr>
          <p:cNvPr id="5" name="Footer Placeholder 2"/>
          <p:cNvSpPr>
            <a:spLocks noGrp="1"/>
          </p:cNvSpPr>
          <p:nvPr>
            <p:ph type="ftr" sz="quarter" idx="10"/>
          </p:nvPr>
        </p:nvSpPr>
        <p:spPr>
          <a:xfrm>
            <a:off x="2286000" y="6492875"/>
            <a:ext cx="4800600" cy="365125"/>
          </a:xfrm>
        </p:spPr>
        <p:txBody>
          <a:bodyPr/>
          <a:lstStyle>
            <a:lvl1pPr>
              <a:defRPr sz="800">
                <a:solidFill>
                  <a:schemeClr val="tx1"/>
                </a:solidFill>
              </a:defRPr>
            </a:lvl1pPr>
          </a:lstStyle>
          <a:p>
            <a:pPr>
              <a:defRPr/>
            </a:pPr>
            <a:r>
              <a:rPr lang="en-US"/>
              <a:t>Business Network of Emergency Resources, Inc. - All Rights Reserved 2009</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CF162E-BC10-4592-AE86-55DB73543CA0}" type="datetime1">
              <a:rPr lang="en-US"/>
              <a:pPr>
                <a:defRPr/>
              </a:pPr>
              <a:t>4/6/2017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5"/>
          <p:cNvSpPr>
            <a:spLocks noGrp="1"/>
          </p:cNvSpPr>
          <p:nvPr>
            <p:ph type="sldNum" sz="quarter" idx="12"/>
          </p:nvPr>
        </p:nvSpPr>
        <p:spPr/>
        <p:txBody>
          <a:bodyPr/>
          <a:lstStyle>
            <a:lvl1pPr>
              <a:defRPr/>
            </a:lvl1pPr>
          </a:lstStyle>
          <a:p>
            <a:pPr>
              <a:defRPr/>
            </a:pPr>
            <a:fld id="{68DB9854-BE4F-4627-AE4C-F5D74CF8047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4A264E-7ABA-4BFA-AF59-E5DA8F68B8AE}" type="datetime1">
              <a:rPr lang="en-US"/>
              <a:pPr>
                <a:defRPr/>
              </a:pPr>
              <a:t>4/6/2017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5"/>
          <p:cNvSpPr>
            <a:spLocks noGrp="1"/>
          </p:cNvSpPr>
          <p:nvPr>
            <p:ph type="sldNum" sz="quarter" idx="12"/>
          </p:nvPr>
        </p:nvSpPr>
        <p:spPr/>
        <p:txBody>
          <a:bodyPr/>
          <a:lstStyle>
            <a:lvl1pPr>
              <a:defRPr/>
            </a:lvl1pPr>
          </a:lstStyle>
          <a:p>
            <a:pPr>
              <a:defRPr/>
            </a:pPr>
            <a:fld id="{33131D46-45BF-4FDC-9711-2D506B8D6E2D}"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5CA1AA-7D0D-4756-B3F1-4AAEB51FB1FB}"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00F480A7-B13A-4990-8E63-8444F2BDDE00}"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193568-C925-4068-9286-A1052DFDB8F9}"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CF7E4859-954B-42AD-8F4E-8B24CC67BD97}"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81371E3-0B39-4D1C-B540-C964D41E817D}"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98D93DA5-3BB1-4363-88CE-F844848D55D8}"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8E02A6-B6F2-4C28-8D0F-A610D6258EB9}"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97218654-F30B-4477-B5BA-D445F4B63CDD}"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D6BEB48-518D-4549-877B-E68756DD7086}"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49B9FF72-EE91-4A15-9A55-D4F4A43E4C6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9A9AA24-27F3-456D-9B36-BF48F9839DAE}" type="datetime1">
              <a:rPr lang="en-US"/>
              <a:pPr>
                <a:defRPr/>
              </a:pPr>
              <a:t>4/6/2017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5"/>
          <p:cNvSpPr>
            <a:spLocks noGrp="1"/>
          </p:cNvSpPr>
          <p:nvPr>
            <p:ph type="sldNum" sz="quarter" idx="12"/>
          </p:nvPr>
        </p:nvSpPr>
        <p:spPr/>
        <p:txBody>
          <a:bodyPr/>
          <a:lstStyle>
            <a:lvl1pPr>
              <a:defRPr/>
            </a:lvl1pPr>
          </a:lstStyle>
          <a:p>
            <a:pPr>
              <a:defRPr/>
            </a:pPr>
            <a:fld id="{FA8A1B53-70D2-4364-ACC2-86E5EE90738E}"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FB10055-C3A2-44B9-B7E8-E79E5519C566}" type="datetime1">
              <a:rPr lang="en-US"/>
              <a:pPr>
                <a:defRPr/>
              </a:pPr>
              <a:t>4/6/2017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9" name="Slide Number Placeholder 5"/>
          <p:cNvSpPr>
            <a:spLocks noGrp="1"/>
          </p:cNvSpPr>
          <p:nvPr>
            <p:ph type="sldNum" sz="quarter" idx="12"/>
          </p:nvPr>
        </p:nvSpPr>
        <p:spPr/>
        <p:txBody>
          <a:bodyPr/>
          <a:lstStyle>
            <a:lvl1pPr>
              <a:defRPr/>
            </a:lvl1pPr>
          </a:lstStyle>
          <a:p>
            <a:pPr>
              <a:defRPr/>
            </a:pPr>
            <a:fld id="{2E9C66D9-86C7-4411-9EC5-37ABBFAAE1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8885350-3596-4C94-B1B4-DB5BE725CC15}" type="datetime1">
              <a:rPr lang="en-US"/>
              <a:pPr>
                <a:defRPr/>
              </a:pPr>
              <a:t>4/6/2017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Business Network of Emergency Resources, Inc. - All Rights Reserved 2015</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C4F900-7758-4153-98CB-E7258D3367A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5642572-EF41-4814-AC9F-E3581C5114DD}" type="datetime1">
              <a:rPr lang="en-US"/>
              <a:pPr>
                <a:defRPr/>
              </a:pPr>
              <a:t>4/6/2017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5" name="Slide Number Placeholder 5"/>
          <p:cNvSpPr>
            <a:spLocks noGrp="1"/>
          </p:cNvSpPr>
          <p:nvPr>
            <p:ph type="sldNum" sz="quarter" idx="12"/>
          </p:nvPr>
        </p:nvSpPr>
        <p:spPr/>
        <p:txBody>
          <a:bodyPr/>
          <a:lstStyle>
            <a:lvl1pPr>
              <a:defRPr/>
            </a:lvl1pPr>
          </a:lstStyle>
          <a:p>
            <a:pPr>
              <a:defRPr/>
            </a:pPr>
            <a:fld id="{F82E6919-036D-444F-BF7D-41ACACE6D23E}"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4DEB35-C763-47F1-97EB-A56C68E0A77D}" type="datetime1">
              <a:rPr lang="en-US"/>
              <a:pPr>
                <a:defRPr/>
              </a:pPr>
              <a:t>4/6/2017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4" name="Slide Number Placeholder 5"/>
          <p:cNvSpPr>
            <a:spLocks noGrp="1"/>
          </p:cNvSpPr>
          <p:nvPr>
            <p:ph type="sldNum" sz="quarter" idx="12"/>
          </p:nvPr>
        </p:nvSpPr>
        <p:spPr/>
        <p:txBody>
          <a:bodyPr/>
          <a:lstStyle>
            <a:lvl1pPr>
              <a:defRPr/>
            </a:lvl1pPr>
          </a:lstStyle>
          <a:p>
            <a:pPr>
              <a:defRPr/>
            </a:pPr>
            <a:fld id="{EB91F646-C1FC-4310-A343-7FEE7030853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EA3190B-547D-4E25-8AFE-8B95B1FCB48C}" type="datetime1">
              <a:rPr lang="en-US"/>
              <a:pPr>
                <a:defRPr/>
              </a:pPr>
              <a:t>4/6/2017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5"/>
          <p:cNvSpPr>
            <a:spLocks noGrp="1"/>
          </p:cNvSpPr>
          <p:nvPr>
            <p:ph type="sldNum" sz="quarter" idx="12"/>
          </p:nvPr>
        </p:nvSpPr>
        <p:spPr/>
        <p:txBody>
          <a:bodyPr/>
          <a:lstStyle>
            <a:lvl1pPr>
              <a:defRPr/>
            </a:lvl1pPr>
          </a:lstStyle>
          <a:p>
            <a:pPr>
              <a:defRPr/>
            </a:pPr>
            <a:fld id="{80D2AF74-7EF8-47F3-9D28-D6F3A60A5DA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FC2A39-38E2-4DA3-8B76-DA2555514AC8}" type="datetime1">
              <a:rPr lang="en-US"/>
              <a:pPr>
                <a:defRPr/>
              </a:pPr>
              <a:t>4/6/2017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7" name="Slide Number Placeholder 5"/>
          <p:cNvSpPr>
            <a:spLocks noGrp="1"/>
          </p:cNvSpPr>
          <p:nvPr>
            <p:ph type="sldNum" sz="quarter" idx="12"/>
          </p:nvPr>
        </p:nvSpPr>
        <p:spPr/>
        <p:txBody>
          <a:bodyPr/>
          <a:lstStyle>
            <a:lvl1pPr>
              <a:defRPr/>
            </a:lvl1pPr>
          </a:lstStyle>
          <a:p>
            <a:pPr>
              <a:defRPr/>
            </a:pPr>
            <a:fld id="{1444E6A4-502B-4989-AA22-6982FBDD0A0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BA30D9-FF0B-4E4B-9978-A40CC5F20E90}"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CB5A6434-4865-49CD-A35E-781D67A9283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50ACBA-7DF6-4A2C-A7B6-EF40288E8AE0}" type="datetime1">
              <a:rPr lang="en-US"/>
              <a:pPr>
                <a:defRPr/>
              </a:pPr>
              <a:t>4/6/2017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12"/>
          </p:nvPr>
        </p:nvSpPr>
        <p:spPr/>
        <p:txBody>
          <a:bodyPr/>
          <a:lstStyle>
            <a:lvl1pPr>
              <a:defRPr/>
            </a:lvl1pPr>
          </a:lstStyle>
          <a:p>
            <a:pPr>
              <a:defRPr/>
            </a:pPr>
            <a:fld id="{56CF4FC6-1F36-4BED-9D31-19FD4F3104C2}"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11E7DB-DB5F-498B-BD3C-82EE07A047E2}" type="datetime1">
              <a:rPr lang="en-US"/>
              <a:pPr>
                <a:defRPr/>
              </a:pPr>
              <a:t>4/6/2017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5" name="Slide Number Placeholder 5"/>
          <p:cNvSpPr>
            <a:spLocks noGrp="1"/>
          </p:cNvSpPr>
          <p:nvPr>
            <p:ph type="sldNum" sz="quarter" idx="12"/>
          </p:nvPr>
        </p:nvSpPr>
        <p:spPr/>
        <p:txBody>
          <a:bodyPr/>
          <a:lstStyle>
            <a:lvl1pPr>
              <a:defRPr/>
            </a:lvl1pPr>
          </a:lstStyle>
          <a:p>
            <a:pPr>
              <a:defRPr/>
            </a:pPr>
            <a:fld id="{18CFFB8C-9630-4609-AD1F-B6DF4029621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EEF875-F0C3-4E1C-9D2D-8F603D75F461}" type="datetime1">
              <a:rPr lang="en-US"/>
              <a:pPr>
                <a:defRPr/>
              </a:pPr>
              <a:t>4/6/2017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Business Network of Emergency Resources, Inc. - All Rights Reserved 2009</a:t>
            </a:r>
          </a:p>
        </p:txBody>
      </p:sp>
      <p:sp>
        <p:nvSpPr>
          <p:cNvPr id="5" name="Slide Number Placeholder 5"/>
          <p:cNvSpPr>
            <a:spLocks noGrp="1"/>
          </p:cNvSpPr>
          <p:nvPr>
            <p:ph type="sldNum" sz="quarter" idx="12"/>
          </p:nvPr>
        </p:nvSpPr>
        <p:spPr/>
        <p:txBody>
          <a:bodyPr/>
          <a:lstStyle>
            <a:lvl1pPr>
              <a:defRPr/>
            </a:lvl1pPr>
          </a:lstStyle>
          <a:p>
            <a:pPr>
              <a:defRPr/>
            </a:pPr>
            <a:fld id="{1C153423-6629-4D67-94C2-CE38460BB7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Business Network of Emergency Resources, Inc. - All Rights Reserved 2015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t>Business Network of Emergency Resources, Inc. - All Rights Reserved 2015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EAS White">
    <p:spTree>
      <p:nvGrpSpPr>
        <p:cNvPr id="1" name=""/>
        <p:cNvGrpSpPr/>
        <p:nvPr/>
      </p:nvGrpSpPr>
      <p:grpSpPr>
        <a:xfrm>
          <a:off x="0" y="0"/>
          <a:ext cx="0" cy="0"/>
          <a:chOff x="0" y="0"/>
          <a:chExt cx="0" cy="0"/>
        </a:xfrm>
      </p:grpSpPr>
      <p:cxnSp>
        <p:nvCxnSpPr>
          <p:cNvPr id="3" name="Straight Connector 2"/>
          <p:cNvCxnSpPr/>
          <p:nvPr userDrawn="1"/>
        </p:nvCxnSpPr>
        <p:spPr>
          <a:xfrm>
            <a:off x="0" y="6475413"/>
            <a:ext cx="9144000" cy="1587"/>
          </a:xfrm>
          <a:prstGeom prst="line">
            <a:avLst/>
          </a:prstGeom>
          <a:ln w="85725"/>
        </p:spPr>
        <p:style>
          <a:lnRef idx="1">
            <a:schemeClr val="accent2"/>
          </a:lnRef>
          <a:fillRef idx="0">
            <a:schemeClr val="accent2"/>
          </a:fillRef>
          <a:effectRef idx="0">
            <a:schemeClr val="accent2"/>
          </a:effectRef>
          <a:fontRef idx="minor">
            <a:schemeClr val="tx1"/>
          </a:fontRef>
        </p:style>
      </p:cxnSp>
      <p:sp>
        <p:nvSpPr>
          <p:cNvPr id="4" name="Footer Placeholder 2"/>
          <p:cNvSpPr>
            <a:spLocks noGrp="1"/>
          </p:cNvSpPr>
          <p:nvPr>
            <p:ph type="ftr" sz="quarter" idx="10"/>
          </p:nvPr>
        </p:nvSpPr>
        <p:spPr>
          <a:xfrm>
            <a:off x="2286000" y="6492875"/>
            <a:ext cx="4800600" cy="365125"/>
          </a:xfrm>
        </p:spPr>
        <p:txBody>
          <a:bodyPr/>
          <a:lstStyle>
            <a:lvl1pPr>
              <a:defRPr sz="800">
                <a:solidFill>
                  <a:schemeClr val="tx1"/>
                </a:solidFill>
              </a:defRPr>
            </a:lvl1pPr>
          </a:lstStyle>
          <a:p>
            <a:pPr>
              <a:defRPr/>
            </a:pPr>
            <a:r>
              <a:rPr lang="en-US" dirty="0"/>
              <a:t>Business Network of Emergency Resources, Inc. - All Rights Reserved 2015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Business Network of Emergency Resources, Inc. - All Rights Reserved 2009</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153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462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438400" y="6492875"/>
            <a:ext cx="4343400" cy="365125"/>
          </a:xfrm>
          <a:prstGeom prst="rect">
            <a:avLst/>
          </a:prstGeom>
        </p:spPr>
        <p:txBody>
          <a:bodyPr vert="horz" lIns="91440" tIns="45720" rIns="91440" bIns="45720" rtlCol="0" anchor="ctr"/>
          <a:lstStyle>
            <a:lvl1pPr algn="ctr" fontAlgn="auto">
              <a:spcBef>
                <a:spcPts val="0"/>
              </a:spcBef>
              <a:spcAft>
                <a:spcPts val="0"/>
              </a:spcAft>
              <a:defRPr sz="800" b="1">
                <a:solidFill>
                  <a:schemeClr val="tx1"/>
                </a:solidFill>
                <a:latin typeface="+mn-lt"/>
                <a:cs typeface="+mn-cs"/>
              </a:defRPr>
            </a:lvl1pPr>
          </a:lstStyle>
          <a:p>
            <a:pPr>
              <a:defRPr/>
            </a:pPr>
            <a:r>
              <a:rPr lang="en-US" dirty="0"/>
              <a:t>Business Network of Emergency Resources, Inc. - All Rights Reserved 2015</a:t>
            </a:r>
          </a:p>
        </p:txBody>
      </p:sp>
      <p:cxnSp>
        <p:nvCxnSpPr>
          <p:cNvPr id="8" name="Straight Connector 7"/>
          <p:cNvCxnSpPr/>
          <p:nvPr userDrawn="1"/>
        </p:nvCxnSpPr>
        <p:spPr>
          <a:xfrm>
            <a:off x="0" y="760412"/>
            <a:ext cx="9144000" cy="1588"/>
          </a:xfrm>
          <a:prstGeom prst="line">
            <a:avLst/>
          </a:prstGeom>
          <a:ln w="85725"/>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a:off x="0" y="6475413"/>
            <a:ext cx="9144000" cy="1587"/>
          </a:xfrm>
          <a:prstGeom prst="line">
            <a:avLst/>
          </a:prstGeom>
          <a:ln w="85725"/>
        </p:spPr>
        <p:style>
          <a:lnRef idx="1">
            <a:schemeClr val="accent2"/>
          </a:lnRef>
          <a:fillRef idx="0">
            <a:schemeClr val="accent2"/>
          </a:fillRef>
          <a:effectRef idx="0">
            <a:schemeClr val="accent2"/>
          </a:effectRef>
          <a:fontRef idx="minor">
            <a:schemeClr val="tx1"/>
          </a:fontRef>
        </p:style>
      </p:cxn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4800" y="-76200"/>
            <a:ext cx="2514106" cy="836612"/>
          </a:xfrm>
          <a:prstGeom prst="rect">
            <a:avLst/>
          </a:prstGeom>
        </p:spPr>
      </p:pic>
    </p:spTree>
  </p:cSld>
  <p:clrMap bg1="lt1" tx1="dk1" bg2="lt2" tx2="dk2" accent1="accent1" accent2="accent2" accent3="accent3" accent4="accent4" accent5="accent5" accent6="accent6" hlink="hlink" folHlink="folHlink"/>
  <p:sldLayoutIdLst>
    <p:sldLayoutId id="2147484169" r:id="rId1"/>
    <p:sldLayoutId id="2147484131" r:id="rId2"/>
    <p:sldLayoutId id="2147484132" r:id="rId3"/>
    <p:sldLayoutId id="2147484133" r:id="rId4"/>
    <p:sldLayoutId id="2147484170" r:id="rId5"/>
    <p:sldLayoutId id="2147484134" r:id="rId6"/>
    <p:sldLayoutId id="2147484135" r:id="rId7"/>
    <p:sldLayoutId id="2147484171" r:id="rId8"/>
    <p:sldLayoutId id="2147484136" r:id="rId9"/>
    <p:sldLayoutId id="2147484137" r:id="rId10"/>
    <p:sldLayoutId id="2147484138"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81000" y="1676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2971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438400" y="6492875"/>
            <a:ext cx="4572000" cy="365125"/>
          </a:xfrm>
          <a:prstGeom prst="rect">
            <a:avLst/>
          </a:prstGeom>
        </p:spPr>
        <p:txBody>
          <a:bodyPr vert="horz" lIns="91440" tIns="45720" rIns="91440" bIns="45720" rtlCol="0" anchor="ctr"/>
          <a:lstStyle>
            <a:lvl1pPr algn="ctr" fontAlgn="auto">
              <a:spcBef>
                <a:spcPts val="0"/>
              </a:spcBef>
              <a:spcAft>
                <a:spcPts val="0"/>
              </a:spcAft>
              <a:defRPr sz="800" b="1">
                <a:solidFill>
                  <a:schemeClr val="tx1"/>
                </a:solidFill>
                <a:latin typeface="+mn-lt"/>
                <a:cs typeface="+mn-cs"/>
              </a:defRPr>
            </a:lvl1pPr>
          </a:lstStyle>
          <a:p>
            <a:pPr>
              <a:defRPr/>
            </a:pPr>
            <a:r>
              <a:rPr lang="en-US"/>
              <a:t>Business Network of Emergency Resources, Inc. - All Rights Reserved 2009</a:t>
            </a:r>
          </a:p>
        </p:txBody>
      </p:sp>
      <p:pic>
        <p:nvPicPr>
          <p:cNvPr id="2053" name="Picture 6" descr="New BNET Logo.jpg"/>
          <p:cNvPicPr>
            <a:picLocks noChangeAspect="1"/>
          </p:cNvPicPr>
          <p:nvPr userDrawn="1"/>
        </p:nvPicPr>
        <p:blipFill>
          <a:blip r:embed="rId13" cstate="print"/>
          <a:srcRect/>
          <a:stretch>
            <a:fillRect/>
          </a:stretch>
        </p:blipFill>
        <p:spPr bwMode="auto">
          <a:xfrm>
            <a:off x="304800" y="152400"/>
            <a:ext cx="2209800" cy="401638"/>
          </a:xfrm>
          <a:prstGeom prst="rect">
            <a:avLst/>
          </a:prstGeom>
          <a:noFill/>
          <a:ln w="9525">
            <a:noFill/>
            <a:miter lim="800000"/>
            <a:headEnd/>
            <a:tailEnd/>
          </a:ln>
        </p:spPr>
      </p:pic>
      <p:cxnSp>
        <p:nvCxnSpPr>
          <p:cNvPr id="9" name="Straight Connector 8"/>
          <p:cNvCxnSpPr/>
          <p:nvPr userDrawn="1"/>
        </p:nvCxnSpPr>
        <p:spPr>
          <a:xfrm>
            <a:off x="0" y="609600"/>
            <a:ext cx="9144000" cy="15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75413"/>
            <a:ext cx="9144000" cy="1587"/>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39" r:id="rId1"/>
    <p:sldLayoutId id="2147484140" r:id="rId2"/>
    <p:sldLayoutId id="2147484174" r:id="rId3"/>
    <p:sldLayoutId id="2147484141" r:id="rId4"/>
    <p:sldLayoutId id="2147484175" r:id="rId5"/>
    <p:sldLayoutId id="2147484142" r:id="rId6"/>
    <p:sldLayoutId id="2147484176" r:id="rId7"/>
    <p:sldLayoutId id="2147484143" r:id="rId8"/>
    <p:sldLayoutId id="2147484144" r:id="rId9"/>
    <p:sldLayoutId id="2147484145" r:id="rId10"/>
    <p:sldLayoutId id="214748417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7620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Business Network of Emergency Resources, Inc. - All Rights Reserved 2009</a:t>
            </a:r>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E4E7C8-522A-458B-A108-C8A74D8FC093}" type="datetime1">
              <a:rPr lang="en-US"/>
              <a:pPr>
                <a:defRPr/>
              </a:pPr>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FC786DD-C2B3-476E-BCC4-FD8789D64B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89" r:id="rId7"/>
    <p:sldLayoutId id="2147484152" r:id="rId8"/>
    <p:sldLayoutId id="2147484153" r:id="rId9"/>
    <p:sldLayoutId id="2147484154" r:id="rId10"/>
    <p:sldLayoutId id="214748415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C8E850E-6F0A-4971-A9CC-CC25F592620D}" type="datetime1">
              <a:rPr lang="en-US"/>
              <a:pPr>
                <a:defRPr/>
              </a:pPr>
              <a:t>4/6/2017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Business Network of Emergency Resources, Inc. - All Rights Reserved 2009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00E18C-5D7E-4E3B-8A9A-635B3060AB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CEAS_final_sm"/>
          <p:cNvPicPr>
            <a:picLocks noChangeAspect="1" noChangeArrowheads="1"/>
          </p:cNvPicPr>
          <p:nvPr/>
        </p:nvPicPr>
        <p:blipFill>
          <a:blip r:embed="rId2" cstate="print"/>
          <a:srcRect/>
          <a:stretch>
            <a:fillRect/>
          </a:stretch>
        </p:blipFill>
        <p:spPr bwMode="auto">
          <a:xfrm>
            <a:off x="152400" y="65088"/>
            <a:ext cx="3962400" cy="1001712"/>
          </a:xfrm>
          <a:prstGeom prst="rect">
            <a:avLst/>
          </a:prstGeom>
          <a:noFill/>
          <a:ln w="9525">
            <a:noFill/>
            <a:miter lim="800000"/>
            <a:headEnd/>
            <a:tailEnd/>
          </a:ln>
        </p:spPr>
      </p:pic>
      <p:sp>
        <p:nvSpPr>
          <p:cNvPr id="27651" name="TextBox 6"/>
          <p:cNvSpPr txBox="1">
            <a:spLocks noChangeArrowheads="1"/>
          </p:cNvSpPr>
          <p:nvPr/>
        </p:nvSpPr>
        <p:spPr bwMode="auto">
          <a:xfrm>
            <a:off x="2103690" y="1981200"/>
            <a:ext cx="4953000" cy="2554545"/>
          </a:xfrm>
          <a:prstGeom prst="rect">
            <a:avLst/>
          </a:prstGeom>
          <a:noFill/>
          <a:ln w="9525">
            <a:noFill/>
            <a:miter lim="800000"/>
            <a:headEnd/>
            <a:tailEnd/>
          </a:ln>
        </p:spPr>
        <p:txBody>
          <a:bodyPr>
            <a:spAutoFit/>
          </a:bodyPr>
          <a:lstStyle/>
          <a:p>
            <a:pPr algn="ctr"/>
            <a:r>
              <a:rPr lang="en-US" sz="4000" dirty="0">
                <a:latin typeface="Arial Black" pitchFamily="34" charset="0"/>
              </a:rPr>
              <a:t>Awareness Training For Law Enforcement Agencies</a:t>
            </a:r>
            <a:endParaRPr lang="en-US" sz="2800" dirty="0">
              <a:latin typeface="Arial Black" pitchFamily="34" charset="0"/>
            </a:endParaRPr>
          </a:p>
        </p:txBody>
      </p:sp>
      <p:sp>
        <p:nvSpPr>
          <p:cNvPr id="25607" name="Footer Placeholder 8"/>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Business Network of Emergency Resources, Inc. - All Rights Reserved 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5181600"/>
            <a:ext cx="1208315" cy="11277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694" y="2286000"/>
            <a:ext cx="3630612" cy="2294046"/>
          </a:xfrm>
          <a:prstGeom prst="rect">
            <a:avLst/>
          </a:prstGeom>
        </p:spPr>
      </p:pic>
      <p:sp>
        <p:nvSpPr>
          <p:cNvPr id="17" name="TextBox 16"/>
          <p:cNvSpPr txBox="1"/>
          <p:nvPr/>
        </p:nvSpPr>
        <p:spPr>
          <a:xfrm>
            <a:off x="4648200" y="1066800"/>
            <a:ext cx="4343400" cy="5078313"/>
          </a:xfrm>
          <a:prstGeom prst="rect">
            <a:avLst/>
          </a:prstGeom>
          <a:noFill/>
        </p:spPr>
        <p:txBody>
          <a:bodyPr wrap="square" rtlCol="0">
            <a:spAutoFit/>
          </a:bodyPr>
          <a:lstStyle/>
          <a:p>
            <a:r>
              <a:rPr lang="en-US" dirty="0"/>
              <a:t>All CEAS cards should have the following components on the rear of the card:</a:t>
            </a:r>
          </a:p>
          <a:p>
            <a:endParaRPr lang="en-US" dirty="0"/>
          </a:p>
          <a:p>
            <a:r>
              <a:rPr lang="en-US" b="1" dirty="0"/>
              <a:t>Cardholder Terms of Use</a:t>
            </a:r>
          </a:p>
          <a:p>
            <a:endParaRPr lang="en-US" dirty="0"/>
          </a:p>
          <a:p>
            <a:r>
              <a:rPr lang="en-US" b="1" dirty="0"/>
              <a:t>Sponsoring Jurisdiction Seal – </a:t>
            </a:r>
            <a:r>
              <a:rPr lang="en-US" i="1" dirty="0"/>
              <a:t>(Only used in Statewide program)</a:t>
            </a:r>
          </a:p>
          <a:p>
            <a:r>
              <a:rPr lang="en-US" b="1" dirty="0"/>
              <a:t>BNET Phone Number </a:t>
            </a:r>
            <a:r>
              <a:rPr lang="en-US" dirty="0"/>
              <a:t>– Can be used to verify a card</a:t>
            </a:r>
          </a:p>
          <a:p>
            <a:endParaRPr lang="en-US" dirty="0"/>
          </a:p>
          <a:p>
            <a:endParaRPr lang="en-US" b="1" dirty="0"/>
          </a:p>
          <a:p>
            <a:r>
              <a:rPr lang="en-US" b="1" dirty="0"/>
              <a:t>Linear Bar Code/CEAS Identifier</a:t>
            </a:r>
            <a:r>
              <a:rPr lang="en-US" dirty="0"/>
              <a:t> – The bar code contains the CEAs Identifier, which can be scanned to validate the card at a checkpoint.  The CEAS identifier should match the one on the front of the card.</a:t>
            </a:r>
          </a:p>
        </p:txBody>
      </p:sp>
      <p:sp>
        <p:nvSpPr>
          <p:cNvPr id="6" name="TextBox 5"/>
          <p:cNvSpPr txBox="1"/>
          <p:nvPr/>
        </p:nvSpPr>
        <p:spPr>
          <a:xfrm>
            <a:off x="609600" y="1295400"/>
            <a:ext cx="3200400" cy="369332"/>
          </a:xfrm>
          <a:prstGeom prst="rect">
            <a:avLst/>
          </a:prstGeom>
          <a:noFill/>
        </p:spPr>
        <p:txBody>
          <a:bodyPr wrap="square" rtlCol="0">
            <a:spAutoFit/>
          </a:bodyPr>
          <a:lstStyle/>
          <a:p>
            <a:r>
              <a:rPr lang="en-US" dirty="0"/>
              <a:t>CARD BACK – ALL CARDS</a:t>
            </a:r>
          </a:p>
        </p:txBody>
      </p:sp>
      <p:sp>
        <p:nvSpPr>
          <p:cNvPr id="12" name="Rectangle 2"/>
          <p:cNvSpPr>
            <a:spLocks noChangeArrowheads="1"/>
          </p:cNvSpPr>
          <p:nvPr/>
        </p:nvSpPr>
        <p:spPr bwMode="auto">
          <a:xfrm>
            <a:off x="4343400" y="7203"/>
            <a:ext cx="4800600" cy="758952"/>
          </a:xfrm>
          <a:prstGeom prst="rect">
            <a:avLst/>
          </a:prstGeom>
          <a:noFill/>
          <a:ln w="9525">
            <a:noFill/>
            <a:miter lim="800000"/>
            <a:headEnd/>
            <a:tailEnd/>
          </a:ln>
        </p:spPr>
        <p:txBody>
          <a:bodyPr wrap="square" anchor="ctr">
            <a:spAutoFit/>
          </a:bodyPr>
          <a:lstStyle/>
          <a:p>
            <a:pPr algn="r"/>
            <a:r>
              <a:rPr lang="en-US" sz="2800" dirty="0">
                <a:cs typeface="Times New Roman" pitchFamily="18" charset="0"/>
              </a:rPr>
              <a:t>      </a:t>
            </a:r>
            <a:r>
              <a:rPr lang="en-US" sz="2800" dirty="0">
                <a:latin typeface="+mj-lt"/>
                <a:cs typeface="Times New Roman" pitchFamily="18" charset="0"/>
              </a:rPr>
              <a:t>VISUAL INSPECTION</a:t>
            </a:r>
            <a:r>
              <a:rPr lang="en-US" sz="3600" b="1" dirty="0">
                <a:cs typeface="Times New Roman" pitchFamily="18" charset="0"/>
              </a:rPr>
              <a:t>	</a:t>
            </a:r>
            <a:r>
              <a:rPr lang="en-US" sz="1200" b="1" dirty="0">
                <a:cs typeface="Times New Roman" pitchFamily="18" charset="0"/>
              </a:rPr>
              <a:t>		</a:t>
            </a:r>
            <a:endParaRPr lang="en-US" dirty="0"/>
          </a:p>
        </p:txBody>
      </p:sp>
      <p:cxnSp>
        <p:nvCxnSpPr>
          <p:cNvPr id="3" name="Straight Arrow Connector 2"/>
          <p:cNvCxnSpPr>
            <a:cxnSpLocks/>
          </p:cNvCxnSpPr>
          <p:nvPr/>
        </p:nvCxnSpPr>
        <p:spPr>
          <a:xfrm flipH="1">
            <a:off x="2743200" y="4495800"/>
            <a:ext cx="1847850"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4038600" y="4267200"/>
            <a:ext cx="552450" cy="2286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2743200" y="3429000"/>
            <a:ext cx="1847850" cy="136577"/>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3829050" y="2438400"/>
            <a:ext cx="762000" cy="2286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10"/>
          </p:nvPr>
        </p:nvSpPr>
        <p:spPr>
          <a:xfrm>
            <a:off x="2286000" y="6492875"/>
            <a:ext cx="4800600" cy="365125"/>
          </a:xfrm>
        </p:spPr>
        <p:txBody>
          <a:bodyPr/>
          <a:lstStyle/>
          <a:p>
            <a:pPr>
              <a:defRPr/>
            </a:pPr>
            <a:r>
              <a:rPr lang="en-US" dirty="0"/>
              <a:t>Business Network of Emergency Resources, Inc. - All Rights Reserved 2017</a:t>
            </a:r>
          </a:p>
        </p:txBody>
      </p:sp>
      <p:cxnSp>
        <p:nvCxnSpPr>
          <p:cNvPr id="21" name="Straight Arrow Connector 20"/>
          <p:cNvCxnSpPr>
            <a:cxnSpLocks/>
          </p:cNvCxnSpPr>
          <p:nvPr/>
        </p:nvCxnSpPr>
        <p:spPr>
          <a:xfrm flipH="1">
            <a:off x="1447800" y="2895600"/>
            <a:ext cx="3143250" cy="45720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0" y="11394"/>
            <a:ext cx="4648200" cy="762000"/>
          </a:xfrm>
        </p:spPr>
        <p:txBody>
          <a:bodyPr/>
          <a:lstStyle/>
          <a:p>
            <a:r>
              <a:rPr lang="en-US" sz="2800" b="1" dirty="0"/>
              <a:t>VERIFICATION</a:t>
            </a:r>
          </a:p>
        </p:txBody>
      </p:sp>
      <p:sp>
        <p:nvSpPr>
          <p:cNvPr id="8" name="Content Placeholder 7"/>
          <p:cNvSpPr>
            <a:spLocks noGrp="1"/>
          </p:cNvSpPr>
          <p:nvPr>
            <p:ph sz="half" idx="1"/>
          </p:nvPr>
        </p:nvSpPr>
        <p:spPr>
          <a:xfrm>
            <a:off x="152400" y="2286000"/>
            <a:ext cx="4724400" cy="2667000"/>
          </a:xfrm>
        </p:spPr>
        <p:txBody>
          <a:bodyPr/>
          <a:lstStyle/>
          <a:p>
            <a:r>
              <a:rPr lang="en-US" sz="3600" dirty="0"/>
              <a:t>Visual Inspection</a:t>
            </a:r>
          </a:p>
          <a:p>
            <a:r>
              <a:rPr lang="en-US" sz="3600" dirty="0"/>
              <a:t>Electronic Verification</a:t>
            </a:r>
          </a:p>
          <a:p>
            <a:r>
              <a:rPr lang="en-US" sz="3600" dirty="0"/>
              <a:t>Verbal Verification</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2286000"/>
            <a:ext cx="4038600" cy="2692400"/>
          </a:xfrm>
        </p:spPr>
      </p:pic>
      <p:sp>
        <p:nvSpPr>
          <p:cNvPr id="4" name="Footer Placeholder 3"/>
          <p:cNvSpPr>
            <a:spLocks noGrp="1"/>
          </p:cNvSpPr>
          <p:nvPr>
            <p:ph type="ftr" sz="quarter" idx="11"/>
          </p:nvPr>
        </p:nvSpPr>
        <p:spPr/>
        <p:txBody>
          <a:bodyPr/>
          <a:lstStyle/>
          <a:p>
            <a:pPr>
              <a:defRPr/>
            </a:pPr>
            <a:r>
              <a:rPr lang="en-US" dirty="0"/>
              <a:t>Business Network of Emergency Resources, Inc. - All Rights Reserved 2017</a:t>
            </a:r>
          </a:p>
        </p:txBody>
      </p:sp>
    </p:spTree>
    <p:extLst>
      <p:ext uri="{BB962C8B-B14F-4D97-AF65-F5344CB8AC3E}">
        <p14:creationId xmlns:p14="http://schemas.microsoft.com/office/powerpoint/2010/main" val="165918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4352658" y="79248"/>
            <a:ext cx="4800600" cy="758952"/>
          </a:xfrm>
          <a:prstGeom prst="rect">
            <a:avLst/>
          </a:prstGeom>
          <a:noFill/>
          <a:ln w="9525">
            <a:noFill/>
            <a:miter lim="800000"/>
            <a:headEnd/>
            <a:tailEnd/>
          </a:ln>
        </p:spPr>
        <p:txBody>
          <a:bodyPr wrap="square" anchor="ctr">
            <a:spAutoFit/>
          </a:bodyPr>
          <a:lstStyle/>
          <a:p>
            <a:pPr algn="ctr"/>
            <a:r>
              <a:rPr lang="en-US" sz="2800" dirty="0">
                <a:cs typeface="Times New Roman" pitchFamily="18" charset="0"/>
              </a:rPr>
              <a:t>       </a:t>
            </a:r>
            <a:r>
              <a:rPr lang="en-US" sz="2800" dirty="0">
                <a:latin typeface="+mj-lt"/>
                <a:cs typeface="Times New Roman" pitchFamily="18" charset="0"/>
              </a:rPr>
              <a:t>VISUAL INSPECTION</a:t>
            </a:r>
            <a:r>
              <a:rPr lang="en-US" sz="3600" b="1" dirty="0">
                <a:cs typeface="Times New Roman" pitchFamily="18" charset="0"/>
              </a:rPr>
              <a:t>	</a:t>
            </a:r>
            <a:r>
              <a:rPr lang="en-US" sz="1200" b="1" dirty="0">
                <a:cs typeface="Times New Roman" pitchFamily="18" charset="0"/>
              </a:rPr>
              <a:t>		</a:t>
            </a:r>
            <a:endParaRPr lang="en-US" dirty="0"/>
          </a:p>
        </p:txBody>
      </p:sp>
      <p:sp>
        <p:nvSpPr>
          <p:cNvPr id="2052" name="TextBox 9"/>
          <p:cNvSpPr txBox="1">
            <a:spLocks noChangeArrowheads="1"/>
          </p:cNvSpPr>
          <p:nvPr/>
        </p:nvSpPr>
        <p:spPr bwMode="auto">
          <a:xfrm>
            <a:off x="990600" y="6172200"/>
            <a:ext cx="2133600" cy="338137"/>
          </a:xfrm>
          <a:prstGeom prst="rect">
            <a:avLst/>
          </a:prstGeom>
          <a:noFill/>
          <a:ln w="9525">
            <a:noFill/>
            <a:miter lim="800000"/>
            <a:headEnd/>
            <a:tailEnd/>
          </a:ln>
        </p:spPr>
        <p:txBody>
          <a:bodyPr>
            <a:spAutoFit/>
          </a:bodyPr>
          <a:lstStyle/>
          <a:p>
            <a:pPr algn="ctr"/>
            <a:r>
              <a:rPr lang="en-US" sz="1600" dirty="0">
                <a:latin typeface="Calibri" pitchFamily="34" charset="0"/>
              </a:rPr>
              <a:t>Front</a:t>
            </a:r>
          </a:p>
        </p:txBody>
      </p:sp>
      <p:sp>
        <p:nvSpPr>
          <p:cNvPr id="2064" name="Rectangle 3"/>
          <p:cNvSpPr>
            <a:spLocks noChangeArrowheads="1"/>
          </p:cNvSpPr>
          <p:nvPr/>
        </p:nvSpPr>
        <p:spPr bwMode="auto">
          <a:xfrm>
            <a:off x="4419600" y="958951"/>
            <a:ext cx="4724400" cy="5732338"/>
          </a:xfrm>
          <a:prstGeom prst="rect">
            <a:avLst/>
          </a:prstGeom>
          <a:noFill/>
          <a:ln w="9525">
            <a:noFill/>
            <a:miter lim="800000"/>
            <a:headEnd/>
            <a:tailEnd/>
          </a:ln>
        </p:spPr>
        <p:txBody>
          <a:bodyPr wrap="square" tIns="0" bIns="0" anchor="ctr">
            <a:spAutoFit/>
          </a:bodyPr>
          <a:lstStyle/>
          <a:p>
            <a:r>
              <a:rPr lang="en-US" sz="1600" b="1" dirty="0">
                <a:latin typeface="Calibri" pitchFamily="34" charset="0"/>
              </a:rPr>
              <a:t>OFFICERS SHOULD VISUALLY INSPECT THE FOLLOWING CARD FEATURES TO DETERMINE AUTHENTICITY:</a:t>
            </a:r>
          </a:p>
          <a:p>
            <a:endParaRPr lang="en-US" sz="800" b="1" dirty="0">
              <a:latin typeface="Calibri" pitchFamily="34" charset="0"/>
              <a:cs typeface="Times New Roman" pitchFamily="18" charset="0"/>
            </a:endParaRPr>
          </a:p>
          <a:p>
            <a:r>
              <a:rPr lang="en-US" sz="1300" b="1" u="sng" dirty="0">
                <a:latin typeface="Calibri" pitchFamily="34" charset="0"/>
                <a:cs typeface="Times New Roman" pitchFamily="18" charset="0"/>
              </a:rPr>
              <a:t>Access Level</a:t>
            </a:r>
            <a:r>
              <a:rPr lang="en-US" sz="1300" u="sng" dirty="0">
                <a:latin typeface="Calibri" pitchFamily="34" charset="0"/>
                <a:cs typeface="Times New Roman" pitchFamily="18" charset="0"/>
              </a:rPr>
              <a:t> </a:t>
            </a:r>
            <a:r>
              <a:rPr lang="en-US" sz="1300" dirty="0">
                <a:latin typeface="Calibri" pitchFamily="34" charset="0"/>
                <a:cs typeface="Times New Roman" pitchFamily="18" charset="0"/>
              </a:rPr>
              <a:t>–ensure card corresponds to announced level of activation</a:t>
            </a:r>
          </a:p>
          <a:p>
            <a:r>
              <a:rPr lang="en-US" sz="1300" b="1" u="sng" dirty="0">
                <a:latin typeface="Calibri" pitchFamily="34" charset="0"/>
                <a:cs typeface="Times New Roman" pitchFamily="18" charset="0"/>
              </a:rPr>
              <a:t>Photo</a:t>
            </a:r>
            <a:r>
              <a:rPr lang="en-US" sz="1300" dirty="0">
                <a:latin typeface="Calibri" pitchFamily="34" charset="0"/>
                <a:cs typeface="Times New Roman" pitchFamily="18" charset="0"/>
              </a:rPr>
              <a:t> – ensures  identity of the cardholder</a:t>
            </a:r>
          </a:p>
          <a:p>
            <a:pPr>
              <a:lnSpc>
                <a:spcPts val="700"/>
              </a:lnSpc>
            </a:pPr>
            <a:endParaRPr lang="en-US" sz="1300" dirty="0">
              <a:latin typeface="Calibri" pitchFamily="34" charset="0"/>
              <a:cs typeface="Times New Roman" pitchFamily="18" charset="0"/>
            </a:endParaRPr>
          </a:p>
          <a:p>
            <a:pPr eaLnBrk="0" hangingPunct="0">
              <a:lnSpc>
                <a:spcPts val="1200"/>
              </a:lnSpc>
            </a:pPr>
            <a:r>
              <a:rPr lang="en-US" sz="1300" b="1" u="sng" dirty="0">
                <a:latin typeface="Calibri" pitchFamily="34" charset="0"/>
                <a:cs typeface="Times New Roman" pitchFamily="18" charset="0"/>
              </a:rPr>
              <a:t>Industry Type</a:t>
            </a:r>
            <a:r>
              <a:rPr lang="en-US" sz="1300" dirty="0">
                <a:latin typeface="Calibri" pitchFamily="34" charset="0"/>
                <a:cs typeface="Times New Roman" pitchFamily="18" charset="0"/>
              </a:rPr>
              <a:t> – Identifies the industry type in the event is access is further restricted by this qualifier</a:t>
            </a:r>
          </a:p>
          <a:p>
            <a:pPr eaLnBrk="0" hangingPunct="0"/>
            <a:endParaRPr lang="en-US" sz="1300" b="1" u="sng" dirty="0">
              <a:latin typeface="Calibri" pitchFamily="34" charset="0"/>
              <a:cs typeface="Times New Roman" pitchFamily="18" charset="0"/>
            </a:endParaRPr>
          </a:p>
          <a:p>
            <a:pPr eaLnBrk="0" hangingPunct="0"/>
            <a:r>
              <a:rPr lang="en-US" sz="1300" b="1" u="sng" dirty="0">
                <a:latin typeface="Calibri" pitchFamily="34" charset="0"/>
                <a:cs typeface="Times New Roman" pitchFamily="18" charset="0"/>
              </a:rPr>
              <a:t>Organization Name:</a:t>
            </a:r>
            <a:r>
              <a:rPr lang="en-US" sz="1300" dirty="0">
                <a:latin typeface="Calibri" pitchFamily="34" charset="0"/>
                <a:cs typeface="Times New Roman" pitchFamily="18" charset="0"/>
              </a:rPr>
              <a:t>  Shows company of employment</a:t>
            </a:r>
          </a:p>
          <a:p>
            <a:pPr eaLnBrk="0" hangingPunct="0"/>
            <a:endParaRPr lang="en-US" sz="1300" b="1" u="sng" dirty="0">
              <a:latin typeface="Calibri" pitchFamily="34" charset="0"/>
              <a:cs typeface="Times New Roman" pitchFamily="18" charset="0"/>
            </a:endParaRPr>
          </a:p>
          <a:p>
            <a:pPr eaLnBrk="0" hangingPunct="0"/>
            <a:r>
              <a:rPr lang="en-US" sz="1300" b="1" u="sng" dirty="0">
                <a:latin typeface="Calibri" pitchFamily="34" charset="0"/>
                <a:cs typeface="Times New Roman" pitchFamily="18" charset="0"/>
              </a:rPr>
              <a:t>Expiration Date</a:t>
            </a:r>
            <a:r>
              <a:rPr lang="en-US" sz="1300" u="sng" dirty="0">
                <a:latin typeface="Calibri" pitchFamily="34" charset="0"/>
                <a:cs typeface="Times New Roman" pitchFamily="18" charset="0"/>
              </a:rPr>
              <a:t> </a:t>
            </a:r>
            <a:r>
              <a:rPr lang="en-US" sz="1300" dirty="0">
                <a:latin typeface="Calibri" pitchFamily="34" charset="0"/>
                <a:cs typeface="Times New Roman" pitchFamily="18" charset="0"/>
              </a:rPr>
              <a:t>– ensures validity of card</a:t>
            </a:r>
          </a:p>
          <a:p>
            <a:pPr eaLnBrk="0" hangingPunct="0"/>
            <a:endParaRPr lang="en-US" sz="1300" b="1" u="sng" dirty="0">
              <a:latin typeface="Calibri" pitchFamily="34" charset="0"/>
              <a:cs typeface="Times New Roman" pitchFamily="18" charset="0"/>
            </a:endParaRPr>
          </a:p>
          <a:p>
            <a:pPr eaLnBrk="0" hangingPunct="0"/>
            <a:r>
              <a:rPr lang="en-US" sz="1300" b="1" u="sng" dirty="0">
                <a:latin typeface="Calibri" pitchFamily="34" charset="0"/>
                <a:cs typeface="Times New Roman" pitchFamily="18" charset="0"/>
              </a:rPr>
              <a:t>Cardholders Name:  </a:t>
            </a:r>
            <a:r>
              <a:rPr lang="en-US" sz="1300" dirty="0">
                <a:latin typeface="Calibri" pitchFamily="34" charset="0"/>
                <a:cs typeface="Times New Roman" pitchFamily="18" charset="0"/>
              </a:rPr>
              <a:t>- can be held against a second form of ID if necessary</a:t>
            </a:r>
          </a:p>
          <a:p>
            <a:pPr eaLnBrk="0" hangingPunct="0">
              <a:lnSpc>
                <a:spcPts val="700"/>
              </a:lnSpc>
            </a:pPr>
            <a:endParaRPr lang="en-US" sz="1300" dirty="0">
              <a:latin typeface="Calibri" pitchFamily="34" charset="0"/>
              <a:cs typeface="Times New Roman" pitchFamily="18" charset="0"/>
            </a:endParaRPr>
          </a:p>
          <a:p>
            <a:pPr eaLnBrk="0" hangingPunct="0">
              <a:lnSpc>
                <a:spcPts val="700"/>
              </a:lnSpc>
            </a:pPr>
            <a:endParaRPr lang="en-US" sz="1300" dirty="0">
              <a:latin typeface="Calibri" pitchFamily="34" charset="0"/>
              <a:cs typeface="Times New Roman" pitchFamily="18" charset="0"/>
            </a:endParaRPr>
          </a:p>
          <a:p>
            <a:pPr eaLnBrk="0" hangingPunct="0"/>
            <a:r>
              <a:rPr lang="en-US" sz="1300" b="1" u="sng" dirty="0">
                <a:latin typeface="Calibri" pitchFamily="34" charset="0"/>
                <a:cs typeface="Times New Roman" pitchFamily="18" charset="0"/>
              </a:rPr>
              <a:t>PDF 417 Barcode</a:t>
            </a:r>
            <a:r>
              <a:rPr lang="en-US" sz="1300" dirty="0">
                <a:latin typeface="Calibri" pitchFamily="34" charset="0"/>
                <a:cs typeface="Times New Roman" pitchFamily="18" charset="0"/>
              </a:rPr>
              <a:t>– Can be scanned by CEAS Mobile App to verify authenticity</a:t>
            </a:r>
          </a:p>
          <a:p>
            <a:pPr eaLnBrk="0" hangingPunct="0"/>
            <a:endParaRPr lang="en-US" sz="1300" dirty="0">
              <a:latin typeface="Calibri" pitchFamily="34" charset="0"/>
              <a:cs typeface="Times New Roman" pitchFamily="18" charset="0"/>
            </a:endParaRPr>
          </a:p>
          <a:p>
            <a:pPr eaLnBrk="0" hangingPunct="0"/>
            <a:r>
              <a:rPr lang="en-US" sz="1300" b="1" u="sng" dirty="0">
                <a:latin typeface="Calibri" pitchFamily="34" charset="0"/>
                <a:cs typeface="Times New Roman" pitchFamily="18" charset="0"/>
              </a:rPr>
              <a:t>Security Features</a:t>
            </a:r>
            <a:r>
              <a:rPr lang="en-US" sz="1300" b="1" dirty="0">
                <a:latin typeface="Calibri" pitchFamily="34" charset="0"/>
                <a:cs typeface="Times New Roman" pitchFamily="18" charset="0"/>
              </a:rPr>
              <a:t>- </a:t>
            </a:r>
          </a:p>
          <a:p>
            <a:pPr eaLnBrk="0" hangingPunct="0"/>
            <a:r>
              <a:rPr lang="en-US" sz="1300" b="1" dirty="0">
                <a:latin typeface="Calibri" pitchFamily="34" charset="0"/>
                <a:cs typeface="Times New Roman" pitchFamily="18" charset="0"/>
              </a:rPr>
              <a:t>	</a:t>
            </a:r>
          </a:p>
          <a:p>
            <a:pPr marL="111125" eaLnBrk="0" hangingPunct="0"/>
            <a:r>
              <a:rPr lang="en-US" sz="1300" b="1" dirty="0">
                <a:latin typeface="Calibri" pitchFamily="34" charset="0"/>
                <a:cs typeface="Times New Roman" pitchFamily="18" charset="0"/>
              </a:rPr>
              <a:t>Micro Text                                        </a:t>
            </a:r>
            <a:r>
              <a:rPr lang="en-US" sz="1300" dirty="0">
                <a:latin typeface="Calibri" pitchFamily="34" charset="0"/>
                <a:cs typeface="Times New Roman" pitchFamily="18" charset="0"/>
              </a:rPr>
              <a:t>embedded in face of card</a:t>
            </a:r>
          </a:p>
          <a:p>
            <a:pPr eaLnBrk="0" hangingPunct="0"/>
            <a:r>
              <a:rPr lang="en-US" sz="1300" b="1" dirty="0">
                <a:latin typeface="Calibri" pitchFamily="34" charset="0"/>
                <a:cs typeface="Times New Roman" pitchFamily="18" charset="0"/>
              </a:rPr>
              <a:t>	</a:t>
            </a:r>
          </a:p>
          <a:p>
            <a:pPr marL="111125" lvl="2" eaLnBrk="0" hangingPunct="0"/>
            <a:r>
              <a:rPr lang="en-US" sz="1300" b="1" dirty="0">
                <a:latin typeface="Calibri" pitchFamily="34" charset="0"/>
                <a:cs typeface="Times New Roman" pitchFamily="18" charset="0"/>
              </a:rPr>
              <a:t>3D Holographic Laminate (not shown)</a:t>
            </a:r>
          </a:p>
          <a:p>
            <a:pPr marL="111125" lvl="2" eaLnBrk="0" hangingPunct="0"/>
            <a:r>
              <a:rPr lang="en-US" sz="1300" dirty="0">
                <a:latin typeface="Calibri" pitchFamily="34" charset="0"/>
                <a:cs typeface="Times New Roman" pitchFamily="18" charset="0"/>
              </a:rPr>
              <a:t>Hologram can be seen when the card is tilted to the light.  </a:t>
            </a:r>
          </a:p>
          <a:p>
            <a:pPr eaLnBrk="0" hangingPunct="0"/>
            <a:endParaRPr lang="en-US" sz="1400" b="1" dirty="0">
              <a:latin typeface="Calibri" pitchFamily="34" charset="0"/>
            </a:endParaRPr>
          </a:p>
          <a:p>
            <a:pPr eaLnBrk="0" hangingPunct="0"/>
            <a:endParaRPr lang="en-US" dirty="0">
              <a:latin typeface="Calibri" pitchFamily="34" charset="0"/>
            </a:endParaRPr>
          </a:p>
        </p:txBody>
      </p:sp>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04" y="1038687"/>
            <a:ext cx="3212592" cy="5102352"/>
          </a:xfrm>
          <a:prstGeom prst="rect">
            <a:avLst/>
          </a:prstGeom>
          <a:noFill/>
          <a:ln w="9525">
            <a:solidFill>
              <a:schemeClr val="tx1"/>
            </a:solidFill>
            <a:miter lim="800000"/>
            <a:headEnd/>
            <a:tailEnd/>
          </a:ln>
          <a:effectLst>
            <a:outerShdw blurRad="50800" dist="76200" dir="189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H="1">
            <a:off x="3276600" y="1828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429000" y="29718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352800" y="342900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1676400" y="3733800"/>
            <a:ext cx="2667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H="1">
            <a:off x="1219200" y="4419600"/>
            <a:ext cx="3080552"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3"/>
          <p:cNvSpPr>
            <a:spLocks noGrp="1"/>
          </p:cNvSpPr>
          <p:nvPr>
            <p:ph type="ftr" sz="quarter" idx="10"/>
          </p:nvPr>
        </p:nvSpPr>
        <p:spPr>
          <a:xfrm>
            <a:off x="2286000" y="6492875"/>
            <a:ext cx="4800600" cy="365125"/>
          </a:xfrm>
        </p:spPr>
        <p:txBody>
          <a:bodyPr/>
          <a:lstStyle/>
          <a:p>
            <a:pPr>
              <a:defRPr/>
            </a:pPr>
            <a:r>
              <a:rPr lang="en-US" dirty="0"/>
              <a:t>Business Network of Emergency Resources, Inc. - All Rights Reserved 2017</a:t>
            </a:r>
          </a:p>
        </p:txBody>
      </p:sp>
      <p:cxnSp>
        <p:nvCxnSpPr>
          <p:cNvPr id="18" name="Straight Arrow Connector 17"/>
          <p:cNvCxnSpPr/>
          <p:nvPr/>
        </p:nvCxnSpPr>
        <p:spPr>
          <a:xfrm flipH="1">
            <a:off x="2057400" y="2209800"/>
            <a:ext cx="235110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429000" y="2514600"/>
            <a:ext cx="95656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7922" t="49880" r="9091" b="42761"/>
          <a:stretch/>
        </p:blipFill>
        <p:spPr bwMode="auto">
          <a:xfrm>
            <a:off x="5578127" y="5257800"/>
            <a:ext cx="438338" cy="408724"/>
          </a:xfrm>
          <a:prstGeom prst="rect">
            <a:avLst/>
          </a:prstGeom>
          <a:noFill/>
          <a:ln w="15875">
            <a:solidFill>
              <a:schemeClr val="tx1"/>
            </a:solidFill>
            <a:miter lim="800000"/>
            <a:headEnd/>
            <a:tailEnd/>
          </a:ln>
          <a:effectLst>
            <a:outerShdw blurRad="50800" dist="76200" dir="189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7662" t="61327" r="650" b="31314"/>
          <a:stretch/>
        </p:blipFill>
        <p:spPr bwMode="auto">
          <a:xfrm>
            <a:off x="6280190" y="5263707"/>
            <a:ext cx="411480" cy="411480"/>
          </a:xfrm>
          <a:prstGeom prst="rect">
            <a:avLst/>
          </a:prstGeom>
          <a:noFill/>
          <a:ln w="15875">
            <a:solidFill>
              <a:schemeClr val="tx1"/>
            </a:solidFill>
            <a:miter lim="800000"/>
            <a:headEnd/>
            <a:tailEnd/>
          </a:ln>
          <a:effectLst>
            <a:outerShdw blurRad="50800" dist="76200" dir="189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3400" y="0"/>
            <a:ext cx="4800600" cy="762000"/>
          </a:xfrm>
        </p:spPr>
        <p:txBody>
          <a:bodyPr/>
          <a:lstStyle/>
          <a:p>
            <a:r>
              <a:rPr lang="en-US" sz="2800" b="1" dirty="0"/>
              <a:t>ELECTRONIC VERIFICATION</a:t>
            </a:r>
          </a:p>
        </p:txBody>
      </p:sp>
      <p:sp>
        <p:nvSpPr>
          <p:cNvPr id="3" name="Content Placeholder 2"/>
          <p:cNvSpPr>
            <a:spLocks noGrp="1"/>
          </p:cNvSpPr>
          <p:nvPr>
            <p:ph sz="half" idx="1"/>
          </p:nvPr>
        </p:nvSpPr>
        <p:spPr>
          <a:xfrm>
            <a:off x="228600" y="1085042"/>
            <a:ext cx="4343400" cy="5181600"/>
          </a:xfrm>
        </p:spPr>
        <p:txBody>
          <a:bodyPr/>
          <a:lstStyle/>
          <a:p>
            <a:pPr marL="0" indent="0">
              <a:buNone/>
            </a:pPr>
            <a:r>
              <a:rPr lang="en-US" sz="2000" dirty="0"/>
              <a:t>CEAS Cards can be verified Electronically by:</a:t>
            </a:r>
          </a:p>
          <a:p>
            <a:r>
              <a:rPr lang="en-US" sz="2000" b="1" dirty="0"/>
              <a:t>Desktop, laptop </a:t>
            </a:r>
            <a:r>
              <a:rPr lang="en-US" sz="2000" dirty="0"/>
              <a:t>(PC Interface) </a:t>
            </a:r>
          </a:p>
          <a:p>
            <a:r>
              <a:rPr lang="en-US" sz="2000" b="1" dirty="0"/>
              <a:t>iOS or Android Smartphone  </a:t>
            </a:r>
          </a:p>
          <a:p>
            <a:r>
              <a:rPr lang="en-US" sz="2000" b="1" dirty="0"/>
              <a:t>iOS or Android Tablet</a:t>
            </a:r>
          </a:p>
          <a:p>
            <a:pPr marL="0" indent="0">
              <a:buNone/>
            </a:pPr>
            <a:endParaRPr lang="en-US" sz="2000" dirty="0"/>
          </a:p>
          <a:p>
            <a:pPr marL="0" indent="0">
              <a:buNone/>
            </a:pPr>
            <a:r>
              <a:rPr lang="en-US" sz="2000" dirty="0"/>
              <a:t>Mobile Apps can be downloaded from the App Stores by searching “CEAS Mobile” or by scanning the QR codes below:</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a:t>Business Network of Emergency Resources, Inc. - All Rights Reserved 2017</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674609"/>
            <a:ext cx="4343400" cy="312599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495800"/>
            <a:ext cx="1554478" cy="4572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571" y="4343400"/>
            <a:ext cx="1969009" cy="762001"/>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8241" b="8825"/>
          <a:stretch/>
        </p:blipFill>
        <p:spPr>
          <a:xfrm>
            <a:off x="762000" y="5029200"/>
            <a:ext cx="1561981" cy="129540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7008" b="8982"/>
          <a:stretch/>
        </p:blipFill>
        <p:spPr>
          <a:xfrm>
            <a:off x="2712919" y="5029200"/>
            <a:ext cx="1541949" cy="1295400"/>
          </a:xfrm>
          <a:prstGeom prst="rect">
            <a:avLst/>
          </a:prstGeom>
        </p:spPr>
      </p:pic>
      <p:sp>
        <p:nvSpPr>
          <p:cNvPr id="15" name="TextBox 14"/>
          <p:cNvSpPr txBox="1"/>
          <p:nvPr/>
        </p:nvSpPr>
        <p:spPr>
          <a:xfrm>
            <a:off x="5029200" y="5181601"/>
            <a:ext cx="3733800" cy="954107"/>
          </a:xfrm>
          <a:prstGeom prst="rect">
            <a:avLst/>
          </a:prstGeom>
          <a:noFill/>
        </p:spPr>
        <p:txBody>
          <a:bodyPr wrap="square" rtlCol="0">
            <a:spAutoFit/>
          </a:bodyPr>
          <a:lstStyle/>
          <a:p>
            <a:r>
              <a:rPr lang="en-US" sz="1400" dirty="0"/>
              <a:t>Additional training resources for the use of the CEAS Mobile App can be found on the CEAS Website at : </a:t>
            </a:r>
          </a:p>
          <a:p>
            <a:pPr algn="ctr"/>
            <a:r>
              <a:rPr lang="en-US" sz="1400" u="sng" dirty="0"/>
              <a:t>http://www.ceas.com/law-enforcement/</a:t>
            </a:r>
          </a:p>
        </p:txBody>
      </p:sp>
    </p:spTree>
    <p:extLst>
      <p:ext uri="{BB962C8B-B14F-4D97-AF65-F5344CB8AC3E}">
        <p14:creationId xmlns:p14="http://schemas.microsoft.com/office/powerpoint/2010/main" val="105305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09508" y="0"/>
            <a:ext cx="4229786" cy="762000"/>
          </a:xfrm>
        </p:spPr>
        <p:txBody>
          <a:bodyPr/>
          <a:lstStyle/>
          <a:p>
            <a:r>
              <a:rPr lang="en-US" sz="2800" dirty="0"/>
              <a:t>VERBAL VERIFICATION</a:t>
            </a:r>
          </a:p>
        </p:txBody>
      </p:sp>
      <p:sp>
        <p:nvSpPr>
          <p:cNvPr id="6" name="Content Placeholder 5"/>
          <p:cNvSpPr>
            <a:spLocks noGrp="1"/>
          </p:cNvSpPr>
          <p:nvPr>
            <p:ph idx="1"/>
          </p:nvPr>
        </p:nvSpPr>
        <p:spPr>
          <a:xfrm>
            <a:off x="381000" y="884237"/>
            <a:ext cx="8229600" cy="4525963"/>
          </a:xfrm>
        </p:spPr>
        <p:txBody>
          <a:bodyPr/>
          <a:lstStyle/>
          <a:p>
            <a:pPr marL="0" indent="0">
              <a:buNone/>
            </a:pPr>
            <a:r>
              <a:rPr lang="en-US" sz="2000" dirty="0"/>
              <a:t>CEAS Cards can be verified verbally by calling 888-353-2638 and providing the CEAS Identifier number found on the front and rear of the card. Radio dispatchers or operations centers can verify cards via desktop or laptop for radio or phone based confirmation.</a:t>
            </a:r>
          </a:p>
          <a:p>
            <a:pPr>
              <a:buNone/>
            </a:pPr>
            <a:endParaRPr lang="en-US" dirty="0"/>
          </a:p>
        </p:txBody>
      </p:sp>
      <p:sp>
        <p:nvSpPr>
          <p:cNvPr id="4" name="Footer Placeholder 3"/>
          <p:cNvSpPr>
            <a:spLocks noGrp="1"/>
          </p:cNvSpPr>
          <p:nvPr>
            <p:ph type="ftr" sz="quarter" idx="10"/>
          </p:nvPr>
        </p:nvSpPr>
        <p:spPr/>
        <p:txBody>
          <a:bodyPr/>
          <a:lstStyle/>
          <a:p>
            <a:pPr>
              <a:defRPr/>
            </a:pPr>
            <a:r>
              <a:rPr lang="en-US" dirty="0"/>
              <a:t>Business Network of Emergency Resources, Inc. - All Rights Reserved 2017</a:t>
            </a:r>
          </a:p>
        </p:txBody>
      </p:sp>
      <p:pic>
        <p:nvPicPr>
          <p:cNvPr id="7" name="Picture 2" descr="C:\Users\Peter\Desktop\Card - Standard - Nassau County, NY.jpg"/>
          <p:cNvPicPr>
            <a:picLocks noChangeAspect="1" noChangeArrowheads="1"/>
          </p:cNvPicPr>
          <p:nvPr/>
        </p:nvPicPr>
        <p:blipFill>
          <a:blip r:embed="rId2" cstate="print"/>
          <a:srcRect/>
          <a:stretch>
            <a:fillRect/>
          </a:stretch>
        </p:blipFill>
        <p:spPr bwMode="auto">
          <a:xfrm>
            <a:off x="894739" y="2524962"/>
            <a:ext cx="2286000" cy="3630706"/>
          </a:xfrm>
          <a:prstGeom prst="rect">
            <a:avLst/>
          </a:prstGeom>
          <a:noFill/>
          <a:ln>
            <a:solidFill>
              <a:schemeClr val="tx1"/>
            </a:solidFill>
          </a:ln>
          <a:effectLst>
            <a:outerShdw blurRad="50800" dist="76200" dir="18900000" algn="l" rotWithShape="0">
              <a:prstClr val="black">
                <a:alpha val="40000"/>
              </a:prstClr>
            </a:outerShdw>
          </a:effectLst>
        </p:spPr>
      </p:pic>
      <p:pic>
        <p:nvPicPr>
          <p:cNvPr id="1026" name="Picture 2" descr="C:\Users\Peter\AppData\Local\Microsoft\Windows\Temporary Internet Files\Content.IE5\7BFIB1KC\MPj04074780000[1].jpg"/>
          <p:cNvPicPr>
            <a:picLocks noChangeAspect="1" noChangeArrowheads="1"/>
          </p:cNvPicPr>
          <p:nvPr/>
        </p:nvPicPr>
        <p:blipFill>
          <a:blip r:embed="rId3" cstate="print"/>
          <a:srcRect/>
          <a:stretch>
            <a:fillRect/>
          </a:stretch>
        </p:blipFill>
        <p:spPr bwMode="auto">
          <a:xfrm>
            <a:off x="3593942" y="2451631"/>
            <a:ext cx="1902532" cy="1267859"/>
          </a:xfrm>
          <a:prstGeom prst="rect">
            <a:avLst/>
          </a:prstGeom>
          <a:noFill/>
        </p:spPr>
      </p:pic>
      <p:pic>
        <p:nvPicPr>
          <p:cNvPr id="1028" name="Picture 4" descr="C:\Users\Peter\AppData\Local\Microsoft\Windows\Temporary Internet Files\Content.IE5\ZL2MYKB0\MPj04383670000[1].jpg"/>
          <p:cNvPicPr>
            <a:picLocks noChangeAspect="1" noChangeArrowheads="1"/>
          </p:cNvPicPr>
          <p:nvPr/>
        </p:nvPicPr>
        <p:blipFill>
          <a:blip r:embed="rId4" cstate="print"/>
          <a:srcRect/>
          <a:stretch>
            <a:fillRect/>
          </a:stretch>
        </p:blipFill>
        <p:spPr bwMode="auto">
          <a:xfrm>
            <a:off x="6026628" y="3084055"/>
            <a:ext cx="1745772" cy="1168835"/>
          </a:xfrm>
          <a:prstGeom prst="rect">
            <a:avLst/>
          </a:prstGeom>
          <a:noFill/>
        </p:spPr>
      </p:pic>
      <p:sp>
        <p:nvSpPr>
          <p:cNvPr id="14" name="Oval 13"/>
          <p:cNvSpPr/>
          <p:nvPr/>
        </p:nvSpPr>
        <p:spPr>
          <a:xfrm>
            <a:off x="2143849" y="5513133"/>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4" idx="6"/>
            <a:endCxn id="1028" idx="1"/>
          </p:cNvCxnSpPr>
          <p:nvPr/>
        </p:nvCxnSpPr>
        <p:spPr>
          <a:xfrm flipV="1">
            <a:off x="3058249" y="3668473"/>
            <a:ext cx="2968379" cy="19589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86400" y="2461569"/>
            <a:ext cx="2133600" cy="584775"/>
          </a:xfrm>
          <a:prstGeom prst="rect">
            <a:avLst/>
          </a:prstGeom>
          <a:noFill/>
        </p:spPr>
        <p:txBody>
          <a:bodyPr wrap="square" rtlCol="0">
            <a:spAutoFit/>
          </a:bodyPr>
          <a:lstStyle/>
          <a:p>
            <a:r>
              <a:rPr lang="en-US" sz="1600" dirty="0"/>
              <a:t>By Phone</a:t>
            </a:r>
          </a:p>
          <a:p>
            <a:r>
              <a:rPr lang="en-US" sz="1600" dirty="0"/>
              <a:t>Operations or EOC</a:t>
            </a:r>
          </a:p>
        </p:txBody>
      </p:sp>
      <p:sp>
        <p:nvSpPr>
          <p:cNvPr id="26" name="TextBox 25"/>
          <p:cNvSpPr txBox="1"/>
          <p:nvPr/>
        </p:nvSpPr>
        <p:spPr>
          <a:xfrm>
            <a:off x="7696200" y="3550213"/>
            <a:ext cx="1524000" cy="338554"/>
          </a:xfrm>
          <a:prstGeom prst="rect">
            <a:avLst/>
          </a:prstGeom>
          <a:noFill/>
        </p:spPr>
        <p:txBody>
          <a:bodyPr wrap="square" rtlCol="0">
            <a:spAutoFit/>
          </a:bodyPr>
          <a:lstStyle/>
          <a:p>
            <a:r>
              <a:rPr lang="en-US" sz="1600" dirty="0"/>
              <a:t>BNET Support</a:t>
            </a:r>
          </a:p>
        </p:txBody>
      </p:sp>
      <p:cxnSp>
        <p:nvCxnSpPr>
          <p:cNvPr id="28" name="Straight Connector 27"/>
          <p:cNvCxnSpPr>
            <a:stCxn id="14" idx="6"/>
            <a:endCxn id="1026" idx="2"/>
          </p:cNvCxnSpPr>
          <p:nvPr/>
        </p:nvCxnSpPr>
        <p:spPr>
          <a:xfrm flipV="1">
            <a:off x="3058249" y="3719490"/>
            <a:ext cx="1486959" cy="19079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17" descr="back.jpg"/>
          <p:cNvPicPr>
            <a:picLocks noChangeAspect="1"/>
          </p:cNvPicPr>
          <p:nvPr/>
        </p:nvPicPr>
        <p:blipFill>
          <a:blip r:embed="rId5" cstate="print"/>
          <a:srcRect/>
          <a:stretch>
            <a:fillRect/>
          </a:stretch>
        </p:blipFill>
        <p:spPr bwMode="auto">
          <a:xfrm>
            <a:off x="4353649" y="4371649"/>
            <a:ext cx="2979190" cy="1875835"/>
          </a:xfrm>
          <a:prstGeom prst="rect">
            <a:avLst/>
          </a:prstGeom>
          <a:noFill/>
          <a:ln w="9525">
            <a:solidFill>
              <a:schemeClr val="tx1"/>
            </a:solidFill>
            <a:miter lim="800000"/>
            <a:headEnd/>
            <a:tailEnd/>
          </a:ln>
        </p:spPr>
      </p:pic>
      <p:sp>
        <p:nvSpPr>
          <p:cNvPr id="29" name="Oval 28"/>
          <p:cNvSpPr/>
          <p:nvPr/>
        </p:nvSpPr>
        <p:spPr>
          <a:xfrm>
            <a:off x="5268049" y="6018884"/>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53649" y="5513133"/>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0"/>
            <a:endCxn id="1028" idx="1"/>
          </p:cNvCxnSpPr>
          <p:nvPr/>
        </p:nvCxnSpPr>
        <p:spPr>
          <a:xfrm flipV="1">
            <a:off x="4810849" y="3668473"/>
            <a:ext cx="1215779" cy="18446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9" idx="0"/>
            <a:endCxn id="1028" idx="2"/>
          </p:cNvCxnSpPr>
          <p:nvPr/>
        </p:nvCxnSpPr>
        <p:spPr>
          <a:xfrm flipV="1">
            <a:off x="5725249" y="4252890"/>
            <a:ext cx="1174265" cy="17659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71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0" y="0"/>
            <a:ext cx="4800600" cy="762000"/>
          </a:xfrm>
        </p:spPr>
        <p:txBody>
          <a:bodyPr/>
          <a:lstStyle/>
          <a:p>
            <a:r>
              <a:rPr lang="en-US" sz="2800" b="1" dirty="0"/>
              <a:t>ENFORCEMENT GUIDANC</a:t>
            </a:r>
            <a:r>
              <a:rPr lang="en-US" sz="2800" dirty="0"/>
              <a:t>E</a:t>
            </a:r>
          </a:p>
        </p:txBody>
      </p:sp>
      <p:sp>
        <p:nvSpPr>
          <p:cNvPr id="6" name="Content Placeholder 5"/>
          <p:cNvSpPr>
            <a:spLocks noGrp="1"/>
          </p:cNvSpPr>
          <p:nvPr>
            <p:ph idx="1"/>
          </p:nvPr>
        </p:nvSpPr>
        <p:spPr>
          <a:xfrm>
            <a:off x="457200" y="838200"/>
            <a:ext cx="8458200" cy="5211763"/>
          </a:xfrm>
        </p:spPr>
        <p:txBody>
          <a:bodyPr/>
          <a:lstStyle/>
          <a:p>
            <a:pPr marL="0" indent="0">
              <a:buNone/>
            </a:pPr>
            <a:r>
              <a:rPr lang="en-US" sz="2400" b="1" dirty="0"/>
              <a:t>IF CEAS IS ACTIVE IN YOUR JURISDICTION AND YOU ARE PRESENTED WITH A CEAS CREDENTIAL WHILE:</a:t>
            </a:r>
          </a:p>
          <a:p>
            <a:r>
              <a:rPr lang="en-US" sz="2400" dirty="0"/>
              <a:t>Making a car stop on a restricted highway or roadway and presented with  CEAS Credential, or</a:t>
            </a:r>
          </a:p>
          <a:p>
            <a:r>
              <a:rPr lang="en-US" sz="2400" dirty="0"/>
              <a:t>Assigned to an incident outer perimeter, or; </a:t>
            </a:r>
          </a:p>
          <a:p>
            <a:r>
              <a:rPr lang="en-US" sz="2400" dirty="0"/>
              <a:t>Assigned to an inner perimeter Access Point</a:t>
            </a:r>
          </a:p>
          <a:p>
            <a:pPr marL="0" indent="0">
              <a:buNone/>
            </a:pPr>
            <a:r>
              <a:rPr lang="en-US" sz="2400" b="1" dirty="0"/>
              <a:t>ACTIONS</a:t>
            </a:r>
          </a:p>
          <a:p>
            <a:pPr marL="747713" lvl="1" indent="-347663">
              <a:buFont typeface="+mj-lt"/>
              <a:buAutoNum type="arabicPeriod"/>
            </a:pPr>
            <a:r>
              <a:rPr lang="en-US" sz="2400" dirty="0"/>
              <a:t>Visually confirm the users access level is authorized</a:t>
            </a:r>
          </a:p>
          <a:p>
            <a:pPr marL="747713" lvl="1" indent="-347663">
              <a:buFont typeface="+mj-lt"/>
              <a:buAutoNum type="arabicPeriod"/>
            </a:pPr>
            <a:r>
              <a:rPr lang="en-US" sz="2400" dirty="0"/>
              <a:t>Proceed with Visual, Electronic or Verbal Verification of presented CEAS credential</a:t>
            </a:r>
          </a:p>
          <a:p>
            <a:pPr marL="747713" lvl="1" indent="-347663">
              <a:buFont typeface="+mj-lt"/>
              <a:buAutoNum type="arabicPeriod"/>
            </a:pPr>
            <a:r>
              <a:rPr lang="en-US" sz="2400" dirty="0"/>
              <a:t>If card is verified, you may at your discretion permit travel/entry</a:t>
            </a:r>
          </a:p>
          <a:p>
            <a:pPr marL="747713" lvl="1" indent="-347663">
              <a:buFont typeface="+mj-lt"/>
              <a:buAutoNum type="arabicPeriod"/>
            </a:pPr>
            <a:r>
              <a:rPr lang="en-US" sz="2400" dirty="0"/>
              <a:t>If card is invalid, you may deny entry and/or confiscate card </a:t>
            </a:r>
          </a:p>
          <a:p>
            <a:pPr marL="0" indent="0">
              <a:buNone/>
            </a:pPr>
            <a:endParaRPr lang="en-US" sz="1600" dirty="0"/>
          </a:p>
        </p:txBody>
      </p:sp>
      <p:sp>
        <p:nvSpPr>
          <p:cNvPr id="4" name="Footer Placeholder 3"/>
          <p:cNvSpPr>
            <a:spLocks noGrp="1"/>
          </p:cNvSpPr>
          <p:nvPr>
            <p:ph type="ftr" sz="quarter" idx="10"/>
          </p:nvPr>
        </p:nvSpPr>
        <p:spPr/>
        <p:txBody>
          <a:bodyPr/>
          <a:lstStyle/>
          <a:p>
            <a:pPr>
              <a:defRPr/>
            </a:pPr>
            <a:r>
              <a:rPr lang="en-US" dirty="0"/>
              <a:t>Business Network of Emergency Resources, Inc. - All Rights Reserved 2017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43400" y="0"/>
            <a:ext cx="4800600" cy="762000"/>
          </a:xfrm>
        </p:spPr>
        <p:txBody>
          <a:bodyPr/>
          <a:lstStyle/>
          <a:p>
            <a:r>
              <a:rPr lang="en-US" sz="2800" b="1" dirty="0"/>
              <a:t>ENFORCEMENT SUMMARY</a:t>
            </a:r>
          </a:p>
        </p:txBody>
      </p:sp>
      <p:sp>
        <p:nvSpPr>
          <p:cNvPr id="6" name="Content Placeholder 5"/>
          <p:cNvSpPr>
            <a:spLocks noGrp="1"/>
          </p:cNvSpPr>
          <p:nvPr>
            <p:ph idx="1"/>
          </p:nvPr>
        </p:nvSpPr>
        <p:spPr>
          <a:xfrm>
            <a:off x="457200" y="1143000"/>
            <a:ext cx="8229600" cy="5211763"/>
          </a:xfrm>
        </p:spPr>
        <p:txBody>
          <a:bodyPr/>
          <a:lstStyle/>
          <a:p>
            <a:pPr>
              <a:spcBef>
                <a:spcPts val="3600"/>
              </a:spcBef>
            </a:pPr>
            <a:r>
              <a:rPr lang="en-US" sz="2800" dirty="0"/>
              <a:t>Officers may ALWAYS  exercise discretion when by denying or permitting travel/access based on need and situational awareness</a:t>
            </a:r>
          </a:p>
          <a:p>
            <a:pPr>
              <a:spcBef>
                <a:spcPts val="3600"/>
              </a:spcBef>
            </a:pPr>
            <a:r>
              <a:rPr lang="en-US" sz="2800" dirty="0"/>
              <a:t>You may deny access/travel at any time if card/cardholder fails to meet the verification tests.   </a:t>
            </a:r>
          </a:p>
          <a:p>
            <a:pPr>
              <a:spcBef>
                <a:spcPts val="3600"/>
              </a:spcBef>
            </a:pPr>
            <a:r>
              <a:rPr lang="en-US" sz="2800" dirty="0"/>
              <a:t>All expired/invalid cards may be confiscated and reported to BNET at 888-353-BNET (2638) </a:t>
            </a:r>
          </a:p>
          <a:p>
            <a:pPr marL="0" indent="0">
              <a:spcBef>
                <a:spcPts val="3600"/>
              </a:spcBef>
              <a:buNone/>
            </a:pPr>
            <a:endParaRPr lang="en-US" sz="2800" dirty="0"/>
          </a:p>
          <a:p>
            <a:endParaRPr lang="en-US" dirty="0"/>
          </a:p>
        </p:txBody>
      </p:sp>
      <p:sp>
        <p:nvSpPr>
          <p:cNvPr id="4" name="Footer Placeholder 3"/>
          <p:cNvSpPr>
            <a:spLocks noGrp="1"/>
          </p:cNvSpPr>
          <p:nvPr>
            <p:ph type="ftr" sz="quarter" idx="10"/>
          </p:nvPr>
        </p:nvSpPr>
        <p:spPr/>
        <p:txBody>
          <a:bodyPr/>
          <a:lstStyle/>
          <a:p>
            <a:pPr>
              <a:defRPr/>
            </a:pPr>
            <a:r>
              <a:rPr lang="en-US" dirty="0"/>
              <a:t>Business Network of Emergency Resources, Inc. - All Rights Reserved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65477" y="-30622"/>
            <a:ext cx="4800600" cy="762000"/>
          </a:xfrm>
        </p:spPr>
        <p:txBody>
          <a:bodyPr/>
          <a:lstStyle/>
          <a:p>
            <a:r>
              <a:rPr lang="en-US" sz="2800" b="1" dirty="0"/>
              <a:t>OVERVIEW</a:t>
            </a:r>
          </a:p>
        </p:txBody>
      </p:sp>
      <p:sp>
        <p:nvSpPr>
          <p:cNvPr id="4" name="Content Placeholder 3"/>
          <p:cNvSpPr>
            <a:spLocks noGrp="1"/>
          </p:cNvSpPr>
          <p:nvPr>
            <p:ph idx="1"/>
          </p:nvPr>
        </p:nvSpPr>
        <p:spPr>
          <a:xfrm>
            <a:off x="457200" y="1371600"/>
            <a:ext cx="8229600" cy="4525963"/>
          </a:xfrm>
        </p:spPr>
        <p:txBody>
          <a:bodyPr/>
          <a:lstStyle/>
          <a:p>
            <a:r>
              <a:rPr lang="en-US" dirty="0"/>
              <a:t>Purpose </a:t>
            </a:r>
          </a:p>
          <a:p>
            <a:r>
              <a:rPr lang="en-US" dirty="0"/>
              <a:t>Training Objectives</a:t>
            </a:r>
          </a:p>
          <a:p>
            <a:r>
              <a:rPr lang="en-US" dirty="0"/>
              <a:t>Authority</a:t>
            </a:r>
          </a:p>
          <a:p>
            <a:r>
              <a:rPr lang="en-US" dirty="0"/>
              <a:t>Definitions</a:t>
            </a:r>
          </a:p>
          <a:p>
            <a:r>
              <a:rPr lang="en-US" dirty="0"/>
              <a:t>CEAS Cards Types/Variations</a:t>
            </a:r>
          </a:p>
          <a:p>
            <a:r>
              <a:rPr lang="en-US" dirty="0"/>
              <a:t>Verification and Inspection of Cards</a:t>
            </a:r>
          </a:p>
          <a:p>
            <a:r>
              <a:rPr lang="en-US" dirty="0"/>
              <a:t>Enforcement Guidance and Summary</a:t>
            </a:r>
          </a:p>
        </p:txBody>
      </p:sp>
      <p:sp>
        <p:nvSpPr>
          <p:cNvPr id="2" name="Footer Placeholder 1"/>
          <p:cNvSpPr>
            <a:spLocks noGrp="1"/>
          </p:cNvSpPr>
          <p:nvPr>
            <p:ph type="ftr" sz="quarter" idx="10"/>
          </p:nvPr>
        </p:nvSpPr>
        <p:spPr/>
        <p:txBody>
          <a:bodyPr/>
          <a:lstStyle/>
          <a:p>
            <a:pPr>
              <a:defRPr/>
            </a:pPr>
            <a:r>
              <a:rPr lang="en-US" dirty="0"/>
              <a:t>Business Network of Emergency Resources, Inc. - All Rights Reserved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ctrTitle"/>
          </p:nvPr>
        </p:nvSpPr>
        <p:spPr>
          <a:xfrm>
            <a:off x="4350521" y="0"/>
            <a:ext cx="4800600" cy="762000"/>
          </a:xfrm>
        </p:spPr>
        <p:txBody>
          <a:bodyPr/>
          <a:lstStyle/>
          <a:p>
            <a:pPr eaLnBrk="1" hangingPunct="1"/>
            <a:r>
              <a:rPr lang="en-US" sz="2800" b="1" dirty="0"/>
              <a:t>PURPOSE</a:t>
            </a:r>
          </a:p>
        </p:txBody>
      </p:sp>
      <p:sp>
        <p:nvSpPr>
          <p:cNvPr id="4" name="Subtitle 3"/>
          <p:cNvSpPr>
            <a:spLocks noGrp="1"/>
          </p:cNvSpPr>
          <p:nvPr>
            <p:ph type="subTitle" idx="1"/>
          </p:nvPr>
        </p:nvSpPr>
        <p:spPr>
          <a:xfrm>
            <a:off x="304800" y="1143000"/>
            <a:ext cx="8534400" cy="4724400"/>
          </a:xfrm>
        </p:spPr>
        <p:txBody>
          <a:bodyPr rtlCol="0">
            <a:noAutofit/>
          </a:bodyPr>
          <a:lstStyle/>
          <a:p>
            <a:pPr marL="457200" indent="-457200" algn="l" eaLnBrk="1" fontAlgn="auto" hangingPunct="1">
              <a:spcAft>
                <a:spcPts val="0"/>
              </a:spcAft>
              <a:buFont typeface="Arial" panose="020B0604020202020204" pitchFamily="34" charset="0"/>
              <a:buChar char="•"/>
              <a:defRPr/>
            </a:pPr>
            <a:r>
              <a:rPr lang="en-US" sz="2400" dirty="0">
                <a:solidFill>
                  <a:schemeClr val="tx1"/>
                </a:solidFill>
              </a:rPr>
              <a:t>The private sector owns and operates 85% of our national critical infrastructure and community lifelines.  </a:t>
            </a:r>
          </a:p>
          <a:p>
            <a:pPr algn="l" eaLnBrk="1" fontAlgn="auto" hangingPunct="1">
              <a:spcAft>
                <a:spcPts val="0"/>
              </a:spcAft>
              <a:defRPr/>
            </a:pPr>
            <a:endParaRPr lang="en-US" sz="2400" dirty="0">
              <a:solidFill>
                <a:schemeClr val="tx1"/>
              </a:solidFill>
            </a:endParaRPr>
          </a:p>
          <a:p>
            <a:pPr marL="457200" indent="-457200" algn="l" eaLnBrk="1" fontAlgn="auto" hangingPunct="1">
              <a:spcAft>
                <a:spcPts val="0"/>
              </a:spcAft>
              <a:buFont typeface="Arial" panose="020B0604020202020204" pitchFamily="34" charset="0"/>
              <a:buChar char="•"/>
              <a:defRPr/>
            </a:pPr>
            <a:r>
              <a:rPr lang="en-US" sz="2400" dirty="0">
                <a:solidFill>
                  <a:schemeClr val="tx1"/>
                </a:solidFill>
              </a:rPr>
              <a:t>Travel and access restrictions are common during emergencies.</a:t>
            </a:r>
          </a:p>
          <a:p>
            <a:pPr algn="l" eaLnBrk="1" fontAlgn="auto" hangingPunct="1">
              <a:spcAft>
                <a:spcPts val="0"/>
              </a:spcAft>
              <a:defRPr/>
            </a:pPr>
            <a:endParaRPr lang="en-US" sz="2400" dirty="0">
              <a:solidFill>
                <a:schemeClr val="tx1"/>
              </a:solidFill>
            </a:endParaRPr>
          </a:p>
          <a:p>
            <a:pPr marL="457200" indent="-457200" algn="l" eaLnBrk="1" fontAlgn="auto" hangingPunct="1">
              <a:spcAft>
                <a:spcPts val="0"/>
              </a:spcAft>
              <a:buFont typeface="Arial" panose="020B0604020202020204" pitchFamily="34" charset="0"/>
              <a:buChar char="•"/>
              <a:defRPr/>
            </a:pPr>
            <a:r>
              <a:rPr lang="en-US" sz="2400" dirty="0">
                <a:solidFill>
                  <a:schemeClr val="tx1"/>
                </a:solidFill>
              </a:rPr>
              <a:t>Private sector employees must have the ability to travel and access facilities during emergencies. </a:t>
            </a:r>
          </a:p>
          <a:p>
            <a:pPr algn="l" eaLnBrk="1" fontAlgn="auto" hangingPunct="1">
              <a:spcAft>
                <a:spcPts val="0"/>
              </a:spcAft>
              <a:defRPr/>
            </a:pPr>
            <a:endParaRPr lang="en-US" sz="2400" dirty="0">
              <a:solidFill>
                <a:schemeClr val="tx1"/>
              </a:solidFill>
            </a:endParaRPr>
          </a:p>
          <a:p>
            <a:pPr marL="457200" indent="-457200" algn="l" eaLnBrk="1" fontAlgn="auto" hangingPunct="1">
              <a:spcAft>
                <a:spcPts val="0"/>
              </a:spcAft>
              <a:buFont typeface="Arial" panose="020B0604020202020204" pitchFamily="34" charset="0"/>
              <a:buChar char="•"/>
              <a:defRPr/>
            </a:pPr>
            <a:r>
              <a:rPr lang="en-US" sz="2400" dirty="0">
                <a:solidFill>
                  <a:schemeClr val="tx1"/>
                </a:solidFill>
              </a:rPr>
              <a:t>The CEAS program is a Crisis Event Access Control program that provides a centrally issued, common credential (CEAS Card) to help law enforcement easily identify these employees.</a:t>
            </a:r>
          </a:p>
          <a:p>
            <a:pPr marL="457200" indent="-457200" algn="l" eaLnBrk="1" fontAlgn="auto" hangingPunct="1">
              <a:spcAft>
                <a:spcPts val="0"/>
              </a:spcAft>
              <a:buFont typeface="Arial" panose="020B0604020202020204" pitchFamily="34" charset="0"/>
              <a:buChar char="•"/>
              <a:defRPr/>
            </a:pPr>
            <a:endParaRPr lang="en-US" sz="2800" dirty="0">
              <a:solidFill>
                <a:schemeClr val="tx1"/>
              </a:solidFill>
            </a:endParaRPr>
          </a:p>
          <a:p>
            <a:pPr algn="l" eaLnBrk="1" fontAlgn="auto" hangingPunct="1">
              <a:spcAft>
                <a:spcPts val="0"/>
              </a:spcAft>
              <a:buFont typeface="Arial" pitchFamily="34" charset="0"/>
              <a:buNone/>
              <a:defRPr/>
            </a:pPr>
            <a:endParaRPr lang="en-US" sz="2800" dirty="0">
              <a:solidFill>
                <a:schemeClr val="tx1">
                  <a:lumMod val="65000"/>
                  <a:lumOff val="35000"/>
                </a:schemeClr>
              </a:solidFill>
            </a:endParaRPr>
          </a:p>
        </p:txBody>
      </p:sp>
      <p:sp>
        <p:nvSpPr>
          <p:cNvPr id="27652" name="Footer Placeholder 1"/>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Business Network of Emergency Resources, Inc. - All Rights Reserved 2017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352658" y="-21364"/>
            <a:ext cx="4800600" cy="758952"/>
          </a:xfrm>
        </p:spPr>
        <p:txBody>
          <a:bodyPr/>
          <a:lstStyle/>
          <a:p>
            <a:pPr eaLnBrk="1" hangingPunct="1"/>
            <a:r>
              <a:rPr lang="en-US" sz="2800" b="1" dirty="0"/>
              <a:t>TRAINING GOAL / OBJECTIVES</a:t>
            </a:r>
          </a:p>
        </p:txBody>
      </p:sp>
      <p:sp>
        <p:nvSpPr>
          <p:cNvPr id="3" name="Subtitle 2"/>
          <p:cNvSpPr>
            <a:spLocks noGrp="1"/>
          </p:cNvSpPr>
          <p:nvPr>
            <p:ph type="subTitle" idx="1"/>
          </p:nvPr>
        </p:nvSpPr>
        <p:spPr>
          <a:xfrm>
            <a:off x="381000" y="1143000"/>
            <a:ext cx="8382000" cy="5105400"/>
          </a:xfrm>
        </p:spPr>
        <p:txBody>
          <a:bodyPr rtlCol="0">
            <a:noAutofit/>
          </a:bodyPr>
          <a:lstStyle/>
          <a:p>
            <a:pPr algn="l" eaLnBrk="1" fontAlgn="auto" hangingPunct="1">
              <a:spcAft>
                <a:spcPts val="0"/>
              </a:spcAft>
              <a:defRPr/>
            </a:pPr>
            <a:r>
              <a:rPr lang="en-US" sz="2400" dirty="0">
                <a:solidFill>
                  <a:schemeClr val="tx1"/>
                </a:solidFill>
              </a:rPr>
              <a:t>The </a:t>
            </a:r>
            <a:r>
              <a:rPr lang="en-US" sz="2400" b="1" dirty="0">
                <a:solidFill>
                  <a:schemeClr val="tx1"/>
                </a:solidFill>
              </a:rPr>
              <a:t>Goal</a:t>
            </a:r>
            <a:r>
              <a:rPr lang="en-US" sz="2400" dirty="0">
                <a:solidFill>
                  <a:schemeClr val="tx1"/>
                </a:solidFill>
              </a:rPr>
              <a:t> of this training is to provide guidance for law enforcement officers in identifying and validating critical private sector employees using the CEAS card during times when travel/access when restrictions are in effect due to an emergency.</a:t>
            </a:r>
          </a:p>
          <a:p>
            <a:pPr algn="l" eaLnBrk="1" fontAlgn="auto" hangingPunct="1">
              <a:spcAft>
                <a:spcPts val="0"/>
              </a:spcAft>
              <a:defRPr/>
            </a:pPr>
            <a:r>
              <a:rPr lang="en-US" sz="2400" b="1" dirty="0">
                <a:solidFill>
                  <a:schemeClr val="tx1"/>
                </a:solidFill>
              </a:rPr>
              <a:t>Objectives</a:t>
            </a:r>
          </a:p>
          <a:p>
            <a:pPr marL="401638" indent="-401638" algn="l" eaLnBrk="1" fontAlgn="auto" hangingPunct="1">
              <a:spcAft>
                <a:spcPts val="0"/>
              </a:spcAft>
              <a:buFont typeface="Arial" pitchFamily="34" charset="0"/>
              <a:buChar char="•"/>
              <a:defRPr/>
            </a:pPr>
            <a:r>
              <a:rPr lang="en-US" sz="2400" dirty="0">
                <a:solidFill>
                  <a:schemeClr val="tx1"/>
                </a:solidFill>
              </a:rPr>
              <a:t>Familiarize members with the CEAS program and credentials.</a:t>
            </a:r>
          </a:p>
          <a:p>
            <a:pPr marL="401638" indent="-401638" algn="l" eaLnBrk="1" fontAlgn="auto" hangingPunct="1">
              <a:spcAft>
                <a:spcPts val="0"/>
              </a:spcAft>
              <a:buFont typeface="Arial" pitchFamily="34" charset="0"/>
              <a:buChar char="•"/>
              <a:defRPr/>
            </a:pPr>
            <a:r>
              <a:rPr lang="en-US" sz="2400" dirty="0">
                <a:solidFill>
                  <a:schemeClr val="tx1"/>
                </a:solidFill>
              </a:rPr>
              <a:t>Provide a basic understanding of the purpose of the program.</a:t>
            </a:r>
          </a:p>
          <a:p>
            <a:pPr marL="401638" indent="-401638" algn="l" eaLnBrk="1" fontAlgn="auto" hangingPunct="1">
              <a:spcAft>
                <a:spcPts val="0"/>
              </a:spcAft>
              <a:buFont typeface="Arial" pitchFamily="34" charset="0"/>
              <a:buChar char="•"/>
              <a:defRPr/>
            </a:pPr>
            <a:r>
              <a:rPr lang="en-US" sz="2400" dirty="0">
                <a:solidFill>
                  <a:schemeClr val="tx1"/>
                </a:solidFill>
              </a:rPr>
              <a:t>Assist law enforcement officers in identifying critical private sector employees using the CEAS card</a:t>
            </a:r>
            <a:endParaRPr lang="en-US" sz="2400" i="1" dirty="0">
              <a:solidFill>
                <a:schemeClr val="tx1"/>
              </a:solidFill>
            </a:endParaRPr>
          </a:p>
          <a:p>
            <a:pPr marL="401638" indent="-401638" algn="l" eaLnBrk="1" fontAlgn="auto" hangingPunct="1">
              <a:spcAft>
                <a:spcPts val="0"/>
              </a:spcAft>
              <a:buFont typeface="Arial" pitchFamily="34" charset="0"/>
              <a:buChar char="•"/>
              <a:defRPr/>
            </a:pPr>
            <a:r>
              <a:rPr lang="en-US" sz="2400" dirty="0">
                <a:solidFill>
                  <a:schemeClr val="tx1"/>
                </a:solidFill>
              </a:rPr>
              <a:t>Provide a process for authenticating those employees</a:t>
            </a:r>
          </a:p>
          <a:p>
            <a:pPr marL="401638" indent="-401638" algn="l" eaLnBrk="1" fontAlgn="auto" hangingPunct="1">
              <a:spcAft>
                <a:spcPts val="0"/>
              </a:spcAft>
              <a:buFont typeface="Arial" pitchFamily="34" charset="0"/>
              <a:buChar char="•"/>
              <a:defRPr/>
            </a:pPr>
            <a:r>
              <a:rPr lang="en-US" sz="2400" dirty="0">
                <a:solidFill>
                  <a:schemeClr val="tx1"/>
                </a:solidFill>
              </a:rPr>
              <a:t>Provide guidance to facilitate cardholder travel and access to areas restricted to the public during an emergency</a:t>
            </a:r>
          </a:p>
          <a:p>
            <a:pPr algn="l" eaLnBrk="1" fontAlgn="auto" hangingPunct="1">
              <a:spcAft>
                <a:spcPts val="0"/>
              </a:spcAft>
              <a:defRPr/>
            </a:pPr>
            <a:endParaRPr lang="en-US" sz="2800" dirty="0">
              <a:solidFill>
                <a:schemeClr val="tx1">
                  <a:lumMod val="65000"/>
                  <a:lumOff val="35000"/>
                </a:schemeClr>
              </a:solidFill>
            </a:endParaRPr>
          </a:p>
        </p:txBody>
      </p:sp>
      <p:sp>
        <p:nvSpPr>
          <p:cNvPr id="28676"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Business Network of Emergency Resources, Inc. - All Rights Reserved 2017</a:t>
            </a:r>
          </a:p>
        </p:txBody>
      </p:sp>
      <p:sp>
        <p:nvSpPr>
          <p:cNvPr id="2" name="Rectangle 1"/>
          <p:cNvSpPr/>
          <p:nvPr/>
        </p:nvSpPr>
        <p:spPr>
          <a:xfrm>
            <a:off x="381000" y="1143000"/>
            <a:ext cx="8382000" cy="152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410200" cy="762000"/>
          </a:xfrm>
        </p:spPr>
        <p:txBody>
          <a:bodyPr/>
          <a:lstStyle/>
          <a:p>
            <a:pPr algn="r"/>
            <a:r>
              <a:rPr lang="en-US" sz="2800" b="1" dirty="0"/>
              <a:t>AUTHORITY</a:t>
            </a:r>
          </a:p>
        </p:txBody>
      </p:sp>
      <p:sp>
        <p:nvSpPr>
          <p:cNvPr id="3" name="Content Placeholder 2"/>
          <p:cNvSpPr>
            <a:spLocks noGrp="1"/>
          </p:cNvSpPr>
          <p:nvPr>
            <p:ph sz="half" idx="1"/>
          </p:nvPr>
        </p:nvSpPr>
        <p:spPr>
          <a:xfrm>
            <a:off x="457200" y="1417637"/>
            <a:ext cx="4038600" cy="4525963"/>
          </a:xfrm>
        </p:spPr>
        <p:txBody>
          <a:bodyPr/>
          <a:lstStyle/>
          <a:p>
            <a:r>
              <a:rPr lang="en-US" sz="2800" dirty="0"/>
              <a:t>Executive Order</a:t>
            </a:r>
          </a:p>
          <a:p>
            <a:pPr marL="0" indent="0">
              <a:buNone/>
            </a:pPr>
            <a:endParaRPr lang="en-US" sz="2800" dirty="0"/>
          </a:p>
          <a:p>
            <a:pPr marL="0" indent="0">
              <a:buNone/>
            </a:pPr>
            <a:endParaRPr lang="en-US" sz="2800" dirty="0"/>
          </a:p>
          <a:p>
            <a:r>
              <a:rPr lang="en-US" dirty="0"/>
              <a:t>Department Policy</a:t>
            </a:r>
          </a:p>
          <a:p>
            <a:endParaRPr lang="en-US" sz="2800" dirty="0">
              <a:solidFill>
                <a:schemeClr val="tx2">
                  <a:lumMod val="60000"/>
                  <a:lumOff val="40000"/>
                </a:schemeClr>
              </a:solidFill>
            </a:endParaRPr>
          </a:p>
          <a:p>
            <a:endParaRPr lang="en-US" sz="2800" dirty="0">
              <a:solidFill>
                <a:schemeClr val="tx2">
                  <a:lumMod val="60000"/>
                  <a:lumOff val="40000"/>
                </a:schemeClr>
              </a:solidFill>
            </a:endParaRPr>
          </a:p>
          <a:p>
            <a:r>
              <a:rPr lang="en-US" dirty="0"/>
              <a:t>Situational Discretion</a:t>
            </a:r>
            <a:endParaRPr lang="en-US" sz="2800" dirty="0"/>
          </a:p>
          <a:p>
            <a:pPr>
              <a:buNone/>
            </a:pPr>
            <a:endParaRPr lang="en-US" dirty="0"/>
          </a:p>
        </p:txBody>
      </p:sp>
      <p:sp>
        <p:nvSpPr>
          <p:cNvPr id="4" name="Footer Placeholder 3"/>
          <p:cNvSpPr>
            <a:spLocks noGrp="1"/>
          </p:cNvSpPr>
          <p:nvPr>
            <p:ph type="ftr" sz="quarter" idx="11"/>
          </p:nvPr>
        </p:nvSpPr>
        <p:spPr/>
        <p:txBody>
          <a:bodyPr/>
          <a:lstStyle/>
          <a:p>
            <a:pPr>
              <a:defRPr/>
            </a:pPr>
            <a:r>
              <a:rPr lang="en-US" dirty="0"/>
              <a:t>Business Network of Emergency Resources, Inc. - All Rights Reserved 2017</a:t>
            </a:r>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066800"/>
            <a:ext cx="2543176" cy="2057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3659" y="2362200"/>
            <a:ext cx="2915227" cy="1924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962400"/>
            <a:ext cx="2726574" cy="1828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9910"/>
            <a:ext cx="4800600" cy="758952"/>
          </a:xfrm>
        </p:spPr>
        <p:txBody>
          <a:bodyPr/>
          <a:lstStyle/>
          <a:p>
            <a:r>
              <a:rPr lang="en-US" sz="2800" dirty="0"/>
              <a:t>DEFINITIONS</a:t>
            </a:r>
          </a:p>
        </p:txBody>
      </p:sp>
      <p:sp>
        <p:nvSpPr>
          <p:cNvPr id="3" name="Content Placeholder 2"/>
          <p:cNvSpPr>
            <a:spLocks noGrp="1"/>
          </p:cNvSpPr>
          <p:nvPr>
            <p:ph idx="1"/>
          </p:nvPr>
        </p:nvSpPr>
        <p:spPr>
          <a:xfrm>
            <a:off x="381000" y="838200"/>
            <a:ext cx="8382000" cy="5334000"/>
          </a:xfrm>
        </p:spPr>
        <p:txBody>
          <a:bodyPr/>
          <a:lstStyle/>
          <a:p>
            <a:r>
              <a:rPr lang="en-US" sz="1600" b="1" u="sng" dirty="0"/>
              <a:t>Access Point</a:t>
            </a:r>
            <a:r>
              <a:rPr lang="en-US" sz="1600" u="sng" dirty="0"/>
              <a:t>:</a:t>
            </a:r>
            <a:r>
              <a:rPr lang="en-US" sz="1600" dirty="0"/>
              <a:t>  The location at which CEAS Cardholders will gain access to a restricted area</a:t>
            </a:r>
          </a:p>
          <a:p>
            <a:r>
              <a:rPr lang="en-US" sz="1600" b="1" u="sng" dirty="0"/>
              <a:t>Access Level</a:t>
            </a:r>
            <a:r>
              <a:rPr lang="en-US" sz="1600" u="sng" dirty="0"/>
              <a:t>:</a:t>
            </a:r>
            <a:r>
              <a:rPr lang="en-US" sz="1600" dirty="0"/>
              <a:t>  There are three (3) </a:t>
            </a:r>
            <a:r>
              <a:rPr lang="en-US" sz="1600" dirty="0" err="1"/>
              <a:t>fundemental</a:t>
            </a:r>
            <a:r>
              <a:rPr lang="en-US" sz="1600" dirty="0"/>
              <a:t> Access levels in the CEAS Program</a:t>
            </a:r>
          </a:p>
          <a:p>
            <a:pPr marL="808038" lvl="0"/>
            <a:r>
              <a:rPr lang="en-US" sz="1600" b="1" u="sng" dirty="0">
                <a:solidFill>
                  <a:srgbClr val="C00000"/>
                </a:solidFill>
              </a:rPr>
              <a:t>Level  C</a:t>
            </a:r>
            <a:r>
              <a:rPr lang="en-US" sz="1600" dirty="0">
                <a:solidFill>
                  <a:srgbClr val="C00000"/>
                </a:solidFill>
              </a:rPr>
              <a:t>:  Critical Employees and Essential Service </a:t>
            </a:r>
            <a:r>
              <a:rPr lang="en-US" sz="1600" u="sng" dirty="0">
                <a:solidFill>
                  <a:srgbClr val="C00000"/>
                </a:solidFill>
              </a:rPr>
              <a:t>Providers of Critical Infrastructure </a:t>
            </a:r>
          </a:p>
          <a:p>
            <a:pPr marL="808038" lvl="0"/>
            <a:r>
              <a:rPr lang="en-US" sz="1600" b="1" u="sng" dirty="0">
                <a:solidFill>
                  <a:srgbClr val="C00000"/>
                </a:solidFill>
              </a:rPr>
              <a:t>Level  B</a:t>
            </a:r>
            <a:r>
              <a:rPr lang="en-US" sz="1600" dirty="0">
                <a:solidFill>
                  <a:srgbClr val="C00000"/>
                </a:solidFill>
              </a:rPr>
              <a:t>:  Critical Employees and Essential Service Providers of </a:t>
            </a:r>
            <a:r>
              <a:rPr lang="en-US" sz="1600" u="sng" dirty="0">
                <a:solidFill>
                  <a:srgbClr val="C00000"/>
                </a:solidFill>
              </a:rPr>
              <a:t>all businesses</a:t>
            </a:r>
          </a:p>
          <a:p>
            <a:pPr marL="808038" lvl="0"/>
            <a:r>
              <a:rPr lang="en-US" sz="1600" b="1" u="sng" dirty="0"/>
              <a:t>Level  </a:t>
            </a:r>
            <a:r>
              <a:rPr lang="en-US" sz="1600" u="sng" dirty="0"/>
              <a:t>A</a:t>
            </a:r>
            <a:r>
              <a:rPr lang="en-US" sz="1600" dirty="0"/>
              <a:t>:  Vehicular restrictions, CEAS Cardholders (any) are authorized to utilize a motor vehicle </a:t>
            </a:r>
            <a:r>
              <a:rPr lang="en-US" sz="1600" i="1" dirty="0"/>
              <a:t>(Level “A” is not a designated access level in Massachusetts or Rhode Island statewide programs)</a:t>
            </a:r>
          </a:p>
          <a:p>
            <a:r>
              <a:rPr lang="en-US" sz="1600" b="1" u="sng" dirty="0"/>
              <a:t>BNET:</a:t>
            </a:r>
            <a:r>
              <a:rPr lang="en-US" sz="1600" dirty="0"/>
              <a:t>  The Business Network of Emergency Resources, administrators of the CEAS Program</a:t>
            </a:r>
          </a:p>
          <a:p>
            <a:r>
              <a:rPr lang="en-US" sz="1600" b="1" u="sng" dirty="0"/>
              <a:t>Cardholder</a:t>
            </a:r>
            <a:r>
              <a:rPr lang="en-US" sz="1600" u="sng" dirty="0"/>
              <a:t>:</a:t>
            </a:r>
            <a:r>
              <a:rPr lang="en-US" sz="1600" dirty="0"/>
              <a:t>  A private sector employee in possession of a CEAS Card</a:t>
            </a:r>
          </a:p>
          <a:p>
            <a:r>
              <a:rPr lang="en-US" sz="1600" b="1" u="sng" dirty="0"/>
              <a:t>CEAS Card</a:t>
            </a:r>
            <a:r>
              <a:rPr lang="en-US" sz="1600" u="sng" dirty="0"/>
              <a:t>:</a:t>
            </a:r>
            <a:r>
              <a:rPr lang="en-US" sz="1600" dirty="0"/>
              <a:t>  A credential authorized by the [City/County/State] to help identify critical business employees</a:t>
            </a:r>
          </a:p>
          <a:p>
            <a:r>
              <a:rPr lang="en-US" sz="1600" b="1" u="sng" dirty="0"/>
              <a:t>Critical Employees</a:t>
            </a:r>
            <a:r>
              <a:rPr lang="en-US" sz="1600" u="sng" dirty="0"/>
              <a:t>:</a:t>
            </a:r>
            <a:r>
              <a:rPr lang="en-US" sz="1600" dirty="0"/>
              <a:t>  Employees deemed necessary to the businesses recovery and survivability of a private sector organization</a:t>
            </a:r>
          </a:p>
          <a:p>
            <a:r>
              <a:rPr lang="en-US" sz="1600" b="1" u="sng" dirty="0"/>
              <a:t>Perimeter</a:t>
            </a:r>
            <a:r>
              <a:rPr lang="en-US" sz="1600" dirty="0"/>
              <a:t>:  The boundary of the restricted area to which members of the department may be assigned to prevent unauthorized individual access</a:t>
            </a:r>
          </a:p>
          <a:p>
            <a:r>
              <a:rPr lang="en-US" sz="1600" b="1" u="sng" dirty="0"/>
              <a:t>Restricted Area/Roadway</a:t>
            </a:r>
            <a:r>
              <a:rPr lang="en-US" sz="1600" u="sng" dirty="0"/>
              <a:t>:</a:t>
            </a:r>
            <a:r>
              <a:rPr lang="en-US" sz="1600" dirty="0"/>
              <a:t>  An area or roadway evacuated due to an emergency event  access to the general public in not permitted.</a:t>
            </a:r>
          </a:p>
          <a:p>
            <a:r>
              <a:rPr lang="en-US" sz="1600" b="1" u="sng" dirty="0"/>
              <a:t>Sponsoring/ Issuing Jurisdiction:</a:t>
            </a:r>
            <a:r>
              <a:rPr lang="en-US" sz="1600" dirty="0"/>
              <a:t>  A governmental jurisdiction that permits access to restricted areas within their geographic boundary through the use of a CEAS card</a:t>
            </a:r>
          </a:p>
          <a:p>
            <a:endParaRPr lang="en-US" sz="1600" dirty="0"/>
          </a:p>
        </p:txBody>
      </p:sp>
      <p:sp>
        <p:nvSpPr>
          <p:cNvPr id="4" name="Footer Placeholder 3"/>
          <p:cNvSpPr>
            <a:spLocks noGrp="1"/>
          </p:cNvSpPr>
          <p:nvPr>
            <p:ph type="ftr" sz="quarter" idx="10"/>
          </p:nvPr>
        </p:nvSpPr>
        <p:spPr>
          <a:xfrm>
            <a:off x="2362200" y="6492875"/>
            <a:ext cx="4343400" cy="365125"/>
          </a:xfrm>
        </p:spPr>
        <p:txBody>
          <a:bodyPr/>
          <a:lstStyle/>
          <a:p>
            <a:pPr>
              <a:defRPr/>
            </a:pPr>
            <a:r>
              <a:rPr lang="en-US" dirty="0"/>
              <a:t>Business Network of Emergency Resources, Inc. - All Rights Reserved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Business Network of Emergency Resources, Inc. - All Rights Reserved 2017</a:t>
            </a:r>
          </a:p>
        </p:txBody>
      </p:sp>
      <p:sp>
        <p:nvSpPr>
          <p:cNvPr id="5" name="Title 4"/>
          <p:cNvSpPr>
            <a:spLocks noGrp="1"/>
          </p:cNvSpPr>
          <p:nvPr>
            <p:ph type="title" idx="4294967295"/>
          </p:nvPr>
        </p:nvSpPr>
        <p:spPr>
          <a:xfrm>
            <a:off x="4343400" y="11113"/>
            <a:ext cx="4800600" cy="762000"/>
          </a:xfrm>
        </p:spPr>
        <p:txBody>
          <a:bodyPr/>
          <a:lstStyle/>
          <a:p>
            <a:r>
              <a:rPr lang="en-US" sz="2800" dirty="0"/>
              <a:t>CEAS CARDS</a:t>
            </a:r>
          </a:p>
        </p:txBody>
      </p:sp>
      <p:pic>
        <p:nvPicPr>
          <p:cNvPr id="6" name="Picture 2" descr="C:\Users\Peter\Desktop\Card - Flex - City of New York, NY.jpg"/>
          <p:cNvPicPr>
            <a:picLocks noChangeAspect="1" noChangeArrowheads="1"/>
          </p:cNvPicPr>
          <p:nvPr/>
        </p:nvPicPr>
        <p:blipFill>
          <a:blip r:embed="rId2" cstate="print"/>
          <a:srcRect/>
          <a:stretch>
            <a:fillRect/>
          </a:stretch>
        </p:blipFill>
        <p:spPr bwMode="auto">
          <a:xfrm>
            <a:off x="3657600" y="1298448"/>
            <a:ext cx="2205058" cy="3502152"/>
          </a:xfrm>
          <a:prstGeom prst="rect">
            <a:avLst/>
          </a:prstGeom>
          <a:noFill/>
          <a:ln>
            <a:solidFill>
              <a:schemeClr val="tx1"/>
            </a:solidFill>
          </a:ln>
          <a:effectLst>
            <a:outerShdw blurRad="50800" dist="76200" dir="18900000" algn="l" rotWithShape="0">
              <a:prstClr val="black">
                <a:alpha val="40000"/>
              </a:prstClr>
            </a:outerShdw>
          </a:effectLst>
        </p:spPr>
      </p:pic>
      <p:pic>
        <p:nvPicPr>
          <p:cNvPr id="7" name="Picture 7" descr="City of New York NY - Insurance Adjuster Card.jpg"/>
          <p:cNvPicPr>
            <a:picLocks noChangeAspect="1"/>
          </p:cNvPicPr>
          <p:nvPr/>
        </p:nvPicPr>
        <p:blipFill>
          <a:blip r:embed="rId3" cstate="print"/>
          <a:srcRect/>
          <a:stretch>
            <a:fillRect/>
          </a:stretch>
        </p:blipFill>
        <p:spPr bwMode="auto">
          <a:xfrm>
            <a:off x="6324600" y="1295400"/>
            <a:ext cx="2190045" cy="3477903"/>
          </a:xfrm>
          <a:prstGeom prst="rect">
            <a:avLst/>
          </a:prstGeom>
          <a:noFill/>
          <a:ln w="9525">
            <a:solidFill>
              <a:schemeClr val="tx1"/>
            </a:solidFill>
            <a:miter lim="800000"/>
            <a:headEnd/>
            <a:tailEnd/>
          </a:ln>
          <a:effectLst>
            <a:outerShdw blurRad="50800" dist="76200" dir="18900000" algn="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 y="1220570"/>
            <a:ext cx="2819400" cy="4477870"/>
          </a:xfrm>
          <a:prstGeom prst="rect">
            <a:avLst/>
          </a:prstGeom>
          <a:ln>
            <a:solidFill>
              <a:schemeClr val="tx1"/>
            </a:solidFill>
          </a:ln>
          <a:effectLst>
            <a:outerShdw blurRad="50800" dist="76200" dir="18900000" algn="l" rotWithShape="0">
              <a:prstClr val="black">
                <a:alpha val="40000"/>
              </a:prstClr>
            </a:outerShdw>
          </a:effectLst>
        </p:spPr>
      </p:pic>
      <p:sp>
        <p:nvSpPr>
          <p:cNvPr id="9" name="TextBox 8"/>
          <p:cNvSpPr txBox="1"/>
          <p:nvPr/>
        </p:nvSpPr>
        <p:spPr bwMode="auto">
          <a:xfrm>
            <a:off x="3581400" y="4895671"/>
            <a:ext cx="2347957" cy="1200329"/>
          </a:xfrm>
          <a:prstGeom prst="rect">
            <a:avLst/>
          </a:prstGeom>
          <a:noFill/>
          <a:ln>
            <a:noFill/>
          </a:ln>
        </p:spPr>
        <p:txBody>
          <a:bodyPr wrap="square">
            <a:spAutoFit/>
          </a:bodyPr>
          <a:lstStyle/>
          <a:p>
            <a:pPr marL="228600" indent="-228600">
              <a:buFont typeface="Arial" pitchFamily="34" charset="0"/>
              <a:buChar char="•"/>
              <a:defRPr/>
            </a:pPr>
            <a:r>
              <a:rPr lang="en-US" sz="1200" dirty="0">
                <a:latin typeface="+mn-lt"/>
              </a:rPr>
              <a:t>No photograph </a:t>
            </a:r>
          </a:p>
          <a:p>
            <a:pPr marL="228600" indent="-228600">
              <a:buFont typeface="Arial" pitchFamily="34" charset="0"/>
              <a:buChar char="•"/>
              <a:defRPr/>
            </a:pPr>
            <a:r>
              <a:rPr lang="en-US" sz="1200" dirty="0">
                <a:latin typeface="+mn-lt"/>
              </a:rPr>
              <a:t>Address Specific</a:t>
            </a:r>
          </a:p>
          <a:p>
            <a:pPr marL="228600" indent="-228600">
              <a:buFont typeface="Arial" pitchFamily="34" charset="0"/>
              <a:buChar char="•"/>
              <a:defRPr/>
            </a:pPr>
            <a:r>
              <a:rPr lang="en-US" sz="1200" dirty="0">
                <a:latin typeface="+mn-lt"/>
              </a:rPr>
              <a:t>Organization specific</a:t>
            </a:r>
          </a:p>
          <a:p>
            <a:pPr marL="228600" indent="-228600">
              <a:buFont typeface="Arial" pitchFamily="34" charset="0"/>
              <a:buChar char="•"/>
              <a:defRPr/>
            </a:pPr>
            <a:r>
              <a:rPr lang="en-US" sz="1200" dirty="0">
                <a:latin typeface="+mn-lt"/>
              </a:rPr>
              <a:t>MUST be accompanied by another form of government  or company issued photo ID</a:t>
            </a:r>
          </a:p>
        </p:txBody>
      </p:sp>
      <p:sp>
        <p:nvSpPr>
          <p:cNvPr id="10" name="TextBox 9"/>
          <p:cNvSpPr txBox="1"/>
          <p:nvPr/>
        </p:nvSpPr>
        <p:spPr bwMode="auto">
          <a:xfrm>
            <a:off x="3968142" y="914400"/>
            <a:ext cx="1755357" cy="276999"/>
          </a:xfrm>
          <a:prstGeom prst="rect">
            <a:avLst/>
          </a:prstGeom>
          <a:noFill/>
          <a:ln>
            <a:noFill/>
          </a:ln>
        </p:spPr>
        <p:txBody>
          <a:bodyPr wrap="square">
            <a:spAutoFit/>
          </a:bodyPr>
          <a:lstStyle/>
          <a:p>
            <a:pPr algn="ctr">
              <a:defRPr/>
            </a:pPr>
            <a:r>
              <a:rPr lang="en-US" sz="1200" b="1" dirty="0">
                <a:latin typeface="+mn-lt"/>
              </a:rPr>
              <a:t>FLEX CARD</a:t>
            </a:r>
          </a:p>
        </p:txBody>
      </p:sp>
      <p:sp>
        <p:nvSpPr>
          <p:cNvPr id="11" name="TextBox 10"/>
          <p:cNvSpPr txBox="1"/>
          <p:nvPr/>
        </p:nvSpPr>
        <p:spPr bwMode="auto">
          <a:xfrm>
            <a:off x="6400801" y="838200"/>
            <a:ext cx="2057400" cy="461665"/>
          </a:xfrm>
          <a:prstGeom prst="rect">
            <a:avLst/>
          </a:prstGeom>
          <a:noFill/>
          <a:ln>
            <a:noFill/>
          </a:ln>
        </p:spPr>
        <p:txBody>
          <a:bodyPr wrap="square">
            <a:spAutoFit/>
          </a:bodyPr>
          <a:lstStyle/>
          <a:p>
            <a:pPr algn="ctr">
              <a:defRPr/>
            </a:pPr>
            <a:r>
              <a:rPr lang="en-US" sz="1200" b="1" dirty="0">
                <a:latin typeface="+mn-lt"/>
              </a:rPr>
              <a:t>INSURANCE ADJUSTER CARD</a:t>
            </a:r>
          </a:p>
          <a:p>
            <a:pPr algn="ctr">
              <a:defRPr/>
            </a:pPr>
            <a:r>
              <a:rPr lang="en-US" sz="1200" b="1" dirty="0">
                <a:latin typeface="+mn-lt"/>
              </a:rPr>
              <a:t>(New York State Only)</a:t>
            </a:r>
          </a:p>
        </p:txBody>
      </p:sp>
      <p:sp>
        <p:nvSpPr>
          <p:cNvPr id="12" name="TextBox 6"/>
          <p:cNvSpPr txBox="1">
            <a:spLocks noChangeArrowheads="1"/>
          </p:cNvSpPr>
          <p:nvPr/>
        </p:nvSpPr>
        <p:spPr bwMode="auto">
          <a:xfrm>
            <a:off x="6172200" y="4876562"/>
            <a:ext cx="2895600" cy="1384995"/>
          </a:xfrm>
          <a:prstGeom prst="rect">
            <a:avLst/>
          </a:prstGeom>
          <a:noFill/>
          <a:ln w="9525">
            <a:noFill/>
            <a:miter lim="800000"/>
            <a:headEnd/>
            <a:tailEnd/>
          </a:ln>
        </p:spPr>
        <p:txBody>
          <a:bodyPr wrap="square">
            <a:spAutoFit/>
          </a:bodyPr>
          <a:lstStyle/>
          <a:p>
            <a:pPr marL="173038" indent="-173038">
              <a:buFont typeface="Arial" pitchFamily="34" charset="0"/>
              <a:buChar char="•"/>
            </a:pPr>
            <a:r>
              <a:rPr lang="en-US" sz="1200" dirty="0">
                <a:latin typeface="+mn-lt"/>
              </a:rPr>
              <a:t>Companies vetted by the NYS Department of Financial Services (NYDFS) </a:t>
            </a:r>
          </a:p>
          <a:p>
            <a:pPr marL="173038" indent="-173038">
              <a:buFont typeface="Arial" pitchFamily="34" charset="0"/>
              <a:buChar char="•"/>
            </a:pPr>
            <a:r>
              <a:rPr lang="en-US" sz="1200" dirty="0">
                <a:latin typeface="+mn-lt"/>
              </a:rPr>
              <a:t>Issued at the time of an event. </a:t>
            </a:r>
            <a:r>
              <a:rPr lang="en-US" sz="1200" u="sng" dirty="0">
                <a:latin typeface="+mn-lt"/>
              </a:rPr>
              <a:t>All Area Access</a:t>
            </a:r>
            <a:r>
              <a:rPr lang="en-US" sz="1200" dirty="0">
                <a:latin typeface="+mn-lt"/>
              </a:rPr>
              <a:t> designation based on location uncertainty</a:t>
            </a:r>
          </a:p>
          <a:p>
            <a:pPr marL="173038" indent="-173038">
              <a:buFont typeface="Arial" pitchFamily="34" charset="0"/>
              <a:buChar char="•"/>
            </a:pPr>
            <a:r>
              <a:rPr lang="en-US" sz="1200" dirty="0">
                <a:latin typeface="+mn-lt"/>
              </a:rPr>
              <a:t>Must carry additional company based ID </a:t>
            </a:r>
          </a:p>
        </p:txBody>
      </p:sp>
      <p:sp>
        <p:nvSpPr>
          <p:cNvPr id="13" name="TextBox 12"/>
          <p:cNvSpPr txBox="1"/>
          <p:nvPr/>
        </p:nvSpPr>
        <p:spPr bwMode="auto">
          <a:xfrm>
            <a:off x="836821" y="866001"/>
            <a:ext cx="1755357" cy="276999"/>
          </a:xfrm>
          <a:prstGeom prst="rect">
            <a:avLst/>
          </a:prstGeom>
          <a:noFill/>
          <a:ln>
            <a:noFill/>
          </a:ln>
        </p:spPr>
        <p:txBody>
          <a:bodyPr wrap="square">
            <a:spAutoFit/>
          </a:bodyPr>
          <a:lstStyle/>
          <a:p>
            <a:pPr algn="ctr">
              <a:defRPr/>
            </a:pPr>
            <a:r>
              <a:rPr lang="en-US" sz="1200" b="1" dirty="0">
                <a:latin typeface="+mn-lt"/>
              </a:rPr>
              <a:t>STANDARD CARD</a:t>
            </a:r>
          </a:p>
        </p:txBody>
      </p:sp>
      <p:sp>
        <p:nvSpPr>
          <p:cNvPr id="14" name="TextBox 13"/>
          <p:cNvSpPr txBox="1"/>
          <p:nvPr/>
        </p:nvSpPr>
        <p:spPr bwMode="auto">
          <a:xfrm>
            <a:off x="228600" y="5721052"/>
            <a:ext cx="2895600" cy="646331"/>
          </a:xfrm>
          <a:prstGeom prst="rect">
            <a:avLst/>
          </a:prstGeom>
          <a:noFill/>
          <a:ln>
            <a:noFill/>
          </a:ln>
        </p:spPr>
        <p:txBody>
          <a:bodyPr wrap="square">
            <a:spAutoFit/>
          </a:bodyPr>
          <a:lstStyle/>
          <a:p>
            <a:pPr marL="228600" indent="-228600">
              <a:buFont typeface="Arial" pitchFamily="34" charset="0"/>
              <a:buChar char="•"/>
              <a:defRPr/>
            </a:pPr>
            <a:r>
              <a:rPr lang="en-US" sz="1200" dirty="0">
                <a:latin typeface="+mn-lt"/>
              </a:rPr>
              <a:t>Photo ID</a:t>
            </a:r>
          </a:p>
          <a:p>
            <a:pPr marL="228600" indent="-228600">
              <a:buFont typeface="Arial" pitchFamily="34" charset="0"/>
              <a:buChar char="•"/>
              <a:defRPr/>
            </a:pPr>
            <a:r>
              <a:rPr lang="en-US" sz="1200" dirty="0">
                <a:latin typeface="+mn-lt"/>
              </a:rPr>
              <a:t>Address Specific</a:t>
            </a:r>
          </a:p>
          <a:p>
            <a:pPr marL="228600" indent="-228600">
              <a:buFont typeface="Arial" pitchFamily="34" charset="0"/>
              <a:buChar char="•"/>
              <a:defRPr/>
            </a:pPr>
            <a:r>
              <a:rPr lang="en-US" sz="1200" dirty="0">
                <a:latin typeface="+mn-lt"/>
              </a:rPr>
              <a:t>Organization Specific</a:t>
            </a:r>
          </a:p>
        </p:txBody>
      </p:sp>
    </p:spTree>
    <p:extLst>
      <p:ext uri="{BB962C8B-B14F-4D97-AF65-F5344CB8AC3E}">
        <p14:creationId xmlns:p14="http://schemas.microsoft.com/office/powerpoint/2010/main" val="350333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609600" y="838200"/>
            <a:ext cx="3429000" cy="584775"/>
          </a:xfrm>
          <a:prstGeom prst="rect">
            <a:avLst/>
          </a:prstGeom>
          <a:noFill/>
        </p:spPr>
        <p:txBody>
          <a:bodyPr wrap="square">
            <a:spAutoFit/>
          </a:bodyPr>
          <a:lstStyle/>
          <a:p>
            <a:pPr algn="ctr">
              <a:defRPr/>
            </a:pPr>
            <a:r>
              <a:rPr lang="en-US" b="1" dirty="0">
                <a:latin typeface="+mn-lt"/>
              </a:rPr>
              <a:t>Multi-Facility Card</a:t>
            </a:r>
          </a:p>
          <a:p>
            <a:pPr algn="ctr">
              <a:defRPr/>
            </a:pPr>
            <a:r>
              <a:rPr lang="en-US" sz="1400" b="1" dirty="0">
                <a:latin typeface="+mn-lt"/>
              </a:rPr>
              <a:t>(Not used in Statewide Programs)</a:t>
            </a:r>
          </a:p>
        </p:txBody>
      </p:sp>
      <p:sp>
        <p:nvSpPr>
          <p:cNvPr id="12" name="TextBox 11"/>
          <p:cNvSpPr txBox="1"/>
          <p:nvPr/>
        </p:nvSpPr>
        <p:spPr bwMode="auto">
          <a:xfrm>
            <a:off x="381000" y="5015805"/>
            <a:ext cx="3886200" cy="1384995"/>
          </a:xfrm>
          <a:prstGeom prst="rect">
            <a:avLst/>
          </a:prstGeom>
          <a:noFill/>
          <a:ln>
            <a:noFill/>
          </a:ln>
        </p:spPr>
        <p:txBody>
          <a:bodyPr wrap="square">
            <a:spAutoFit/>
          </a:bodyPr>
          <a:lstStyle/>
          <a:p>
            <a:pPr marL="228600" indent="-228600">
              <a:buFont typeface="Arial" pitchFamily="34" charset="0"/>
              <a:buChar char="•"/>
              <a:defRPr/>
            </a:pPr>
            <a:r>
              <a:rPr lang="en-US" sz="1400" dirty="0">
                <a:latin typeface="+mn-lt"/>
              </a:rPr>
              <a:t>Issued to Employees requiring access to more than one company facility within the region. </a:t>
            </a:r>
          </a:p>
          <a:p>
            <a:pPr marL="228600" indent="-228600">
              <a:buFont typeface="Arial" pitchFamily="34" charset="0"/>
              <a:buChar char="•"/>
              <a:defRPr/>
            </a:pPr>
            <a:r>
              <a:rPr lang="en-US" sz="1400" dirty="0">
                <a:latin typeface="+mn-lt"/>
              </a:rPr>
              <a:t>Primary work site listed on the card additional facilities can be confirmed, if necessary, via electronic scanning or through verbal confirmation.</a:t>
            </a:r>
          </a:p>
        </p:txBody>
      </p:sp>
      <p:sp>
        <p:nvSpPr>
          <p:cNvPr id="11" name="TextBox 10"/>
          <p:cNvSpPr txBox="1"/>
          <p:nvPr/>
        </p:nvSpPr>
        <p:spPr bwMode="auto">
          <a:xfrm>
            <a:off x="5143500" y="848978"/>
            <a:ext cx="3733799" cy="861774"/>
          </a:xfrm>
          <a:prstGeom prst="rect">
            <a:avLst/>
          </a:prstGeom>
          <a:noFill/>
        </p:spPr>
        <p:txBody>
          <a:bodyPr wrap="square">
            <a:spAutoFit/>
          </a:bodyPr>
          <a:lstStyle/>
          <a:p>
            <a:pPr algn="ctr">
              <a:defRPr/>
            </a:pPr>
            <a:r>
              <a:rPr lang="en-US" b="1" dirty="0">
                <a:latin typeface="+mn-lt"/>
              </a:rPr>
              <a:t>All Area Card</a:t>
            </a:r>
          </a:p>
          <a:p>
            <a:pPr algn="ctr">
              <a:defRPr/>
            </a:pPr>
            <a:r>
              <a:rPr lang="en-US" sz="1400" b="1" dirty="0">
                <a:latin typeface="+mn-lt"/>
              </a:rPr>
              <a:t>(Not used in Statewide Programs)</a:t>
            </a:r>
          </a:p>
          <a:p>
            <a:pPr algn="ctr">
              <a:defRPr/>
            </a:pPr>
            <a:endParaRPr lang="en-US" b="1" dirty="0">
              <a:latin typeface="+mn-lt"/>
            </a:endParaRPr>
          </a:p>
        </p:txBody>
      </p:sp>
      <p:sp>
        <p:nvSpPr>
          <p:cNvPr id="14" name="TextBox 13"/>
          <p:cNvSpPr txBox="1"/>
          <p:nvPr/>
        </p:nvSpPr>
        <p:spPr bwMode="auto">
          <a:xfrm>
            <a:off x="5486400" y="5015805"/>
            <a:ext cx="3048000" cy="1384995"/>
          </a:xfrm>
          <a:prstGeom prst="rect">
            <a:avLst/>
          </a:prstGeom>
          <a:noFill/>
          <a:ln>
            <a:noFill/>
          </a:ln>
        </p:spPr>
        <p:txBody>
          <a:bodyPr wrap="square">
            <a:spAutoFit/>
          </a:bodyPr>
          <a:lstStyle/>
          <a:p>
            <a:pPr marL="228600" indent="-228600">
              <a:buFont typeface="Arial" pitchFamily="34" charset="0"/>
              <a:buChar char="•"/>
              <a:defRPr/>
            </a:pPr>
            <a:r>
              <a:rPr lang="en-US" sz="1400" dirty="0">
                <a:latin typeface="+mn-lt"/>
              </a:rPr>
              <a:t>Issued to a specially defined group of industries that provides access anywhere within a restricted area .  All Area Cardholders are pre-screened by the County for this special access</a:t>
            </a:r>
          </a:p>
        </p:txBody>
      </p:sp>
      <p:pic>
        <p:nvPicPr>
          <p:cNvPr id="1026" name="Picture 2" descr="C:\Users\Peter\Documents\Unzipped\Card%20Images%20-%20Proposed%20-%20Nassau%20County,%20NY[1]\Nassau County, NY - All Area Access Card - C 2.jpg"/>
          <p:cNvPicPr>
            <a:picLocks noChangeAspect="1" noChangeArrowheads="1"/>
          </p:cNvPicPr>
          <p:nvPr/>
        </p:nvPicPr>
        <p:blipFill>
          <a:blip r:embed="rId2" cstate="print"/>
          <a:srcRect/>
          <a:stretch>
            <a:fillRect/>
          </a:stretch>
        </p:blipFill>
        <p:spPr bwMode="auto">
          <a:xfrm>
            <a:off x="6019800" y="1524000"/>
            <a:ext cx="2133600" cy="3388660"/>
          </a:xfrm>
          <a:prstGeom prst="rect">
            <a:avLst/>
          </a:prstGeom>
          <a:noFill/>
          <a:ln>
            <a:solidFill>
              <a:schemeClr val="accent1"/>
            </a:solidFill>
          </a:ln>
        </p:spPr>
      </p:pic>
      <p:cxnSp>
        <p:nvCxnSpPr>
          <p:cNvPr id="13" name="Straight Connector 12"/>
          <p:cNvCxnSpPr/>
          <p:nvPr/>
        </p:nvCxnSpPr>
        <p:spPr>
          <a:xfrm rot="5400000">
            <a:off x="1943100" y="3619500"/>
            <a:ext cx="541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2"/>
          <p:cNvSpPr>
            <a:spLocks noChangeArrowheads="1"/>
          </p:cNvSpPr>
          <p:nvPr/>
        </p:nvSpPr>
        <p:spPr bwMode="auto">
          <a:xfrm>
            <a:off x="4343400" y="0"/>
            <a:ext cx="4800600" cy="830997"/>
          </a:xfrm>
          <a:prstGeom prst="rect">
            <a:avLst/>
          </a:prstGeom>
          <a:noFill/>
          <a:ln w="9525">
            <a:noFill/>
            <a:miter lim="800000"/>
            <a:headEnd/>
            <a:tailEnd/>
          </a:ln>
        </p:spPr>
        <p:txBody>
          <a:bodyPr wrap="square" anchor="ctr">
            <a:spAutoFit/>
          </a:bodyPr>
          <a:lstStyle/>
          <a:p>
            <a:pPr algn="ctr"/>
            <a:r>
              <a:rPr lang="en-US" sz="2800" dirty="0">
                <a:latin typeface="+mj-lt"/>
                <a:cs typeface="Times New Roman" pitchFamily="18" charset="0"/>
              </a:rPr>
              <a:t>       CEAS CARD VARIATIONS</a:t>
            </a:r>
            <a:r>
              <a:rPr lang="en-US" sz="3600" b="1" dirty="0">
                <a:cs typeface="Times New Roman" pitchFamily="18" charset="0"/>
              </a:rPr>
              <a:t>	</a:t>
            </a:r>
            <a:r>
              <a:rPr lang="en-US" sz="1200" b="1" dirty="0">
                <a:cs typeface="Times New Roman" pitchFamily="18" charset="0"/>
              </a:rPr>
              <a:t>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2133599" cy="3388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3"/>
          <p:cNvSpPr>
            <a:spLocks noGrp="1"/>
          </p:cNvSpPr>
          <p:nvPr>
            <p:ph type="ftr" sz="quarter" idx="10"/>
          </p:nvPr>
        </p:nvSpPr>
        <p:spPr>
          <a:xfrm>
            <a:off x="2286000" y="6492875"/>
            <a:ext cx="4800600" cy="365125"/>
          </a:xfrm>
        </p:spPr>
        <p:txBody>
          <a:bodyPr/>
          <a:lstStyle/>
          <a:p>
            <a:pPr>
              <a:defRPr/>
            </a:pPr>
            <a:r>
              <a:rPr lang="en-US" dirty="0"/>
              <a:t>Business Network of Emergency Resources, Inc. - All Rights Reserved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8634" y="1708227"/>
            <a:ext cx="2426827" cy="3854373"/>
          </a:xfrm>
          <a:prstGeom prst="rect">
            <a:avLst/>
          </a:prstGeom>
          <a:ln>
            <a:solidFill>
              <a:schemeClr val="tx1"/>
            </a:solidFill>
          </a:ln>
          <a:effectLst>
            <a:outerShdw blurRad="50800" dist="38100" dir="2700000" algn="tl" rotWithShape="0">
              <a:prstClr val="black">
                <a:alpha val="40000"/>
              </a:prstClr>
            </a:outerShdw>
          </a:effectLst>
        </p:spPr>
      </p:pic>
      <p:sp>
        <p:nvSpPr>
          <p:cNvPr id="5" name="Title 4"/>
          <p:cNvSpPr>
            <a:spLocks noGrp="1"/>
          </p:cNvSpPr>
          <p:nvPr>
            <p:ph type="title"/>
          </p:nvPr>
        </p:nvSpPr>
        <p:spPr>
          <a:xfrm>
            <a:off x="4343400" y="0"/>
            <a:ext cx="4800600" cy="762000"/>
          </a:xfrm>
        </p:spPr>
        <p:txBody>
          <a:bodyPr/>
          <a:lstStyle/>
          <a:p>
            <a:r>
              <a:rPr lang="en-US" sz="2800" b="1" dirty="0"/>
              <a:t>CARD VARIENCES</a:t>
            </a:r>
          </a:p>
        </p:txBody>
      </p:sp>
      <p:sp>
        <p:nvSpPr>
          <p:cNvPr id="4" name="Footer Placeholder 3"/>
          <p:cNvSpPr>
            <a:spLocks noGrp="1"/>
          </p:cNvSpPr>
          <p:nvPr>
            <p:ph type="ftr" sz="quarter" idx="11"/>
          </p:nvPr>
        </p:nvSpPr>
        <p:spPr/>
        <p:txBody>
          <a:bodyPr/>
          <a:lstStyle/>
          <a:p>
            <a:pPr>
              <a:defRPr/>
            </a:pPr>
            <a:r>
              <a:rPr lang="en-US" dirty="0"/>
              <a:t>Business Network of Emergency Resources, Inc. - All Rights Reserved 2017</a:t>
            </a:r>
          </a:p>
          <a:p>
            <a:pPr>
              <a:defRPr/>
            </a:pPr>
            <a:endParaRPr lang="en-US" dirty="0"/>
          </a:p>
        </p:txBody>
      </p:sp>
      <p:sp>
        <p:nvSpPr>
          <p:cNvPr id="14" name="TextBox 13"/>
          <p:cNvSpPr txBox="1"/>
          <p:nvPr/>
        </p:nvSpPr>
        <p:spPr>
          <a:xfrm>
            <a:off x="5791200" y="1154888"/>
            <a:ext cx="2590800" cy="369332"/>
          </a:xfrm>
          <a:prstGeom prst="rect">
            <a:avLst/>
          </a:prstGeom>
          <a:noFill/>
        </p:spPr>
        <p:txBody>
          <a:bodyPr wrap="square" rtlCol="0">
            <a:spAutoFit/>
          </a:bodyPr>
          <a:lstStyle/>
          <a:p>
            <a:pPr algn="ctr"/>
            <a:r>
              <a:rPr lang="en-US" dirty="0"/>
              <a:t>Local Jurisdiction Card</a:t>
            </a:r>
          </a:p>
        </p:txBody>
      </p:sp>
      <p:sp>
        <p:nvSpPr>
          <p:cNvPr id="15" name="TextBox 14"/>
          <p:cNvSpPr txBox="1"/>
          <p:nvPr/>
        </p:nvSpPr>
        <p:spPr>
          <a:xfrm>
            <a:off x="658855" y="974988"/>
            <a:ext cx="2824635" cy="646331"/>
          </a:xfrm>
          <a:prstGeom prst="rect">
            <a:avLst/>
          </a:prstGeom>
          <a:noFill/>
        </p:spPr>
        <p:txBody>
          <a:bodyPr wrap="square" rtlCol="0">
            <a:spAutoFit/>
          </a:bodyPr>
          <a:lstStyle/>
          <a:p>
            <a:pPr algn="ctr"/>
            <a:r>
              <a:rPr lang="en-US" dirty="0"/>
              <a:t>Statewide / Interoperable Program Card</a:t>
            </a:r>
          </a:p>
        </p:txBody>
      </p:sp>
      <p:sp>
        <p:nvSpPr>
          <p:cNvPr id="2" name="AutoShape 2" descr="https://ceas.com/confluence/download/attachments/2981975/Card+-+Standard+-+Nassau+County%2C+N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3665519" y="2677180"/>
            <a:ext cx="1744681" cy="523220"/>
          </a:xfrm>
          <a:prstGeom prst="rect">
            <a:avLst/>
          </a:prstGeom>
          <a:noFill/>
        </p:spPr>
        <p:txBody>
          <a:bodyPr wrap="square" rtlCol="0">
            <a:spAutoFit/>
          </a:bodyPr>
          <a:lstStyle/>
          <a:p>
            <a:pPr algn="ctr"/>
            <a:r>
              <a:rPr lang="en-US" sz="1400" dirty="0"/>
              <a:t>Issuing/Sponsoring Jurisdiction</a:t>
            </a:r>
          </a:p>
        </p:txBody>
      </p:sp>
      <p:sp>
        <p:nvSpPr>
          <p:cNvPr id="11" name="TextBox 10"/>
          <p:cNvSpPr txBox="1"/>
          <p:nvPr/>
        </p:nvSpPr>
        <p:spPr>
          <a:xfrm>
            <a:off x="3628010" y="3582007"/>
            <a:ext cx="1950720" cy="430887"/>
          </a:xfrm>
          <a:prstGeom prst="rect">
            <a:avLst/>
          </a:prstGeom>
          <a:noFill/>
        </p:spPr>
        <p:txBody>
          <a:bodyPr wrap="square" rtlCol="0">
            <a:spAutoFit/>
          </a:bodyPr>
          <a:lstStyle/>
          <a:p>
            <a:pPr algn="ctr"/>
            <a:r>
              <a:rPr lang="en-US" sz="1400" dirty="0"/>
              <a:t>Government Seal</a:t>
            </a:r>
          </a:p>
          <a:p>
            <a:pPr algn="ctr"/>
            <a:endParaRPr lang="en-US" sz="800" dirty="0"/>
          </a:p>
        </p:txBody>
      </p:sp>
      <p:cxnSp>
        <p:nvCxnSpPr>
          <p:cNvPr id="17" name="Straight Arrow Connector 16"/>
          <p:cNvCxnSpPr>
            <a:cxnSpLocks/>
          </p:cNvCxnSpPr>
          <p:nvPr/>
        </p:nvCxnSpPr>
        <p:spPr>
          <a:xfrm flipV="1">
            <a:off x="4800600" y="1955108"/>
            <a:ext cx="1023170" cy="722072"/>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11" idx="2"/>
          </p:cNvCxnSpPr>
          <p:nvPr/>
        </p:nvCxnSpPr>
        <p:spPr>
          <a:xfrm>
            <a:off x="4603370" y="4012894"/>
            <a:ext cx="2028696" cy="41623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61" y="1679160"/>
            <a:ext cx="2466625" cy="3883440"/>
          </a:xfrm>
          <a:prstGeom prst="rect">
            <a:avLst/>
          </a:prstGeom>
        </p:spPr>
      </p:pic>
      <p:sp>
        <p:nvSpPr>
          <p:cNvPr id="18" name="Rectangle 17"/>
          <p:cNvSpPr/>
          <p:nvPr/>
        </p:nvSpPr>
        <p:spPr>
          <a:xfrm>
            <a:off x="5530204" y="1732502"/>
            <a:ext cx="1981200" cy="208661"/>
          </a:xfrm>
          <a:prstGeom prst="rect">
            <a:avLst/>
          </a:prstGeom>
          <a:solidFill>
            <a:srgbClr val="FFFF00">
              <a:alpha val="4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cxnSpLocks/>
          </p:cNvCxnSpPr>
          <p:nvPr/>
        </p:nvCxnSpPr>
        <p:spPr>
          <a:xfrm flipH="1">
            <a:off x="2661701" y="3071094"/>
            <a:ext cx="1303722" cy="86499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371938" y="3887662"/>
            <a:ext cx="1295061" cy="362359"/>
          </a:xfrm>
          <a:prstGeom prst="rect">
            <a:avLst/>
          </a:prstGeom>
          <a:solidFill>
            <a:srgbClr val="FFFF00">
              <a:alpha val="4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54104" y="1698330"/>
            <a:ext cx="1981200" cy="208661"/>
          </a:xfrm>
          <a:prstGeom prst="rect">
            <a:avLst/>
          </a:prstGeom>
          <a:solidFill>
            <a:srgbClr val="FFFF00">
              <a:alpha val="4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29400" y="3992255"/>
            <a:ext cx="1447800" cy="1472240"/>
          </a:xfrm>
          <a:prstGeom prst="rect">
            <a:avLst/>
          </a:prstGeom>
          <a:solidFill>
            <a:srgbClr val="FFFF00">
              <a:alpha val="43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4313327"/>
            <a:ext cx="1223134" cy="772852"/>
          </a:xfrm>
          <a:prstGeom prst="rect">
            <a:avLst/>
          </a:prstGeom>
          <a:ln>
            <a:solidFill>
              <a:schemeClr val="tx1"/>
            </a:solidFill>
          </a:ln>
        </p:spPr>
      </p:pic>
      <p:sp>
        <p:nvSpPr>
          <p:cNvPr id="2049" name="TextBox 2048"/>
          <p:cNvSpPr txBox="1"/>
          <p:nvPr/>
        </p:nvSpPr>
        <p:spPr>
          <a:xfrm>
            <a:off x="3665519" y="4041224"/>
            <a:ext cx="599808" cy="215444"/>
          </a:xfrm>
          <a:prstGeom prst="rect">
            <a:avLst/>
          </a:prstGeom>
          <a:noFill/>
        </p:spPr>
        <p:txBody>
          <a:bodyPr wrap="square" rtlCol="0">
            <a:spAutoFit/>
          </a:bodyPr>
          <a:lstStyle/>
          <a:p>
            <a:r>
              <a:rPr lang="en-US" sz="800" dirty="0"/>
              <a:t>On Rear</a:t>
            </a:r>
          </a:p>
        </p:txBody>
      </p:sp>
      <p:cxnSp>
        <p:nvCxnSpPr>
          <p:cNvPr id="21" name="Straight Arrow Connector 20"/>
          <p:cNvCxnSpPr>
            <a:cxnSpLocks/>
            <a:stCxn id="11" idx="2"/>
          </p:cNvCxnSpPr>
          <p:nvPr/>
        </p:nvCxnSpPr>
        <p:spPr>
          <a:xfrm flipH="1">
            <a:off x="3628010" y="4012894"/>
            <a:ext cx="975360" cy="53661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a:stCxn id="27" idx="3"/>
          </p:cNvCxnSpPr>
          <p:nvPr/>
        </p:nvCxnSpPr>
        <p:spPr>
          <a:xfrm flipV="1">
            <a:off x="3035304" y="1801971"/>
            <a:ext cx="485425" cy="69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307080" y="1569670"/>
            <a:ext cx="1950720" cy="646331"/>
          </a:xfrm>
          <a:prstGeom prst="rect">
            <a:avLst/>
          </a:prstGeom>
          <a:noFill/>
        </p:spPr>
        <p:txBody>
          <a:bodyPr wrap="square" rtlCol="0">
            <a:spAutoFit/>
          </a:bodyPr>
          <a:lstStyle/>
          <a:p>
            <a:pPr algn="ctr"/>
            <a:r>
              <a:rPr lang="en-US" sz="1400" dirty="0"/>
              <a:t>On Interoperable Programs Only</a:t>
            </a:r>
          </a:p>
          <a:p>
            <a:pPr algn="ctr"/>
            <a:endParaRPr lang="en-US" sz="800" dirty="0"/>
          </a:p>
        </p:txBody>
      </p:sp>
    </p:spTree>
  </p:cSld>
  <p:clrMapOvr>
    <a:masterClrMapping/>
  </p:clrMapOvr>
</p:sld>
</file>

<file path=ppt/theme/theme1.xml><?xml version="1.0" encoding="utf-8"?>
<a:theme xmlns:a="http://schemas.openxmlformats.org/drawingml/2006/main" name="CEAS Plain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6810</TotalTime>
  <Words>1318</Words>
  <Application>Microsoft Office PowerPoint</Application>
  <PresentationFormat>On-screen Show (4:3)</PresentationFormat>
  <Paragraphs>159</Paragraphs>
  <Slides>16</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Arial Black</vt:lpstr>
      <vt:lpstr>Calibri</vt:lpstr>
      <vt:lpstr>Times New Roman</vt:lpstr>
      <vt:lpstr>CEAS Plain White</vt:lpstr>
      <vt:lpstr>2_Custom Design</vt:lpstr>
      <vt:lpstr>Custom Design</vt:lpstr>
      <vt:lpstr>1_Office Theme</vt:lpstr>
      <vt:lpstr>1_Custom Design</vt:lpstr>
      <vt:lpstr>PowerPoint Presentation</vt:lpstr>
      <vt:lpstr>OVERVIEW</vt:lpstr>
      <vt:lpstr>PURPOSE</vt:lpstr>
      <vt:lpstr>TRAINING GOAL / OBJECTIVES</vt:lpstr>
      <vt:lpstr>AUTHORITY</vt:lpstr>
      <vt:lpstr>DEFINITIONS</vt:lpstr>
      <vt:lpstr>CEAS CARDS</vt:lpstr>
      <vt:lpstr>PowerPoint Presentation</vt:lpstr>
      <vt:lpstr>CARD VARIENCES</vt:lpstr>
      <vt:lpstr>PowerPoint Presentation</vt:lpstr>
      <vt:lpstr>VERIFICATION</vt:lpstr>
      <vt:lpstr>PowerPoint Presentation</vt:lpstr>
      <vt:lpstr>ELECTRONIC VERIFICATION</vt:lpstr>
      <vt:lpstr>VERBAL VERIFICATION</vt:lpstr>
      <vt:lpstr>ENFORCEMENT GUIDANCE</vt:lpstr>
      <vt:lpstr>ENFORCEMENT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dc:creator>
  <cp:lastModifiedBy>Peter Picarillo</cp:lastModifiedBy>
  <cp:revision>194</cp:revision>
  <dcterms:created xsi:type="dcterms:W3CDTF">2009-03-12T20:53:57Z</dcterms:created>
  <dcterms:modified xsi:type="dcterms:W3CDTF">2017-04-06T21:15:58Z</dcterms:modified>
</cp:coreProperties>
</file>